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6"/>
  </p:notesMasterIdLst>
  <p:sldIdLst>
    <p:sldId id="619" r:id="rId2"/>
    <p:sldId id="620" r:id="rId3"/>
    <p:sldId id="621" r:id="rId4"/>
    <p:sldId id="706" r:id="rId5"/>
    <p:sldId id="622" r:id="rId6"/>
    <p:sldId id="623" r:id="rId7"/>
    <p:sldId id="697" r:id="rId8"/>
    <p:sldId id="624" r:id="rId9"/>
    <p:sldId id="625" r:id="rId10"/>
    <p:sldId id="626" r:id="rId11"/>
    <p:sldId id="627" r:id="rId12"/>
    <p:sldId id="707" r:id="rId13"/>
    <p:sldId id="708" r:id="rId14"/>
    <p:sldId id="629" r:id="rId15"/>
  </p:sldIdLst>
  <p:sldSz cx="9144000" cy="6858000" type="screen4x3"/>
  <p:notesSz cx="6858000" cy="9144000"/>
  <p:defaultTextStyle>
    <a:defPPr>
      <a:defRPr lang="en-US"/>
    </a:defPPr>
    <a:lvl1pPr algn="ctr" rtl="0" eaLnBrk="0" fontAlgn="base" hangingPunct="0">
      <a:spcBef>
        <a:spcPct val="0"/>
      </a:spcBef>
      <a:spcAft>
        <a:spcPct val="0"/>
      </a:spcAft>
      <a:defRPr sz="2000" kern="1200">
        <a:solidFill>
          <a:schemeClr val="bg1"/>
        </a:solidFill>
        <a:latin typeface="Times New Roman" pitchFamily="18" charset="0"/>
        <a:ea typeface="+mn-ea"/>
        <a:cs typeface="+mn-cs"/>
      </a:defRPr>
    </a:lvl1pPr>
    <a:lvl2pPr marL="457200" algn="ctr" rtl="0" eaLnBrk="0" fontAlgn="base" hangingPunct="0">
      <a:spcBef>
        <a:spcPct val="0"/>
      </a:spcBef>
      <a:spcAft>
        <a:spcPct val="0"/>
      </a:spcAft>
      <a:defRPr sz="2000" kern="1200">
        <a:solidFill>
          <a:schemeClr val="bg1"/>
        </a:solidFill>
        <a:latin typeface="Times New Roman" pitchFamily="18" charset="0"/>
        <a:ea typeface="+mn-ea"/>
        <a:cs typeface="+mn-cs"/>
      </a:defRPr>
    </a:lvl2pPr>
    <a:lvl3pPr marL="914400" algn="ctr" rtl="0" eaLnBrk="0" fontAlgn="base" hangingPunct="0">
      <a:spcBef>
        <a:spcPct val="0"/>
      </a:spcBef>
      <a:spcAft>
        <a:spcPct val="0"/>
      </a:spcAft>
      <a:defRPr sz="2000" kern="1200">
        <a:solidFill>
          <a:schemeClr val="bg1"/>
        </a:solidFill>
        <a:latin typeface="Times New Roman" pitchFamily="18" charset="0"/>
        <a:ea typeface="+mn-ea"/>
        <a:cs typeface="+mn-cs"/>
      </a:defRPr>
    </a:lvl3pPr>
    <a:lvl4pPr marL="1371600" algn="ctr" rtl="0" eaLnBrk="0" fontAlgn="base" hangingPunct="0">
      <a:spcBef>
        <a:spcPct val="0"/>
      </a:spcBef>
      <a:spcAft>
        <a:spcPct val="0"/>
      </a:spcAft>
      <a:defRPr sz="2000" kern="1200">
        <a:solidFill>
          <a:schemeClr val="bg1"/>
        </a:solidFill>
        <a:latin typeface="Times New Roman" pitchFamily="18" charset="0"/>
        <a:ea typeface="+mn-ea"/>
        <a:cs typeface="+mn-cs"/>
      </a:defRPr>
    </a:lvl4pPr>
    <a:lvl5pPr marL="1828800" algn="ctr" rtl="0" eaLnBrk="0" fontAlgn="base" hangingPunct="0">
      <a:spcBef>
        <a:spcPct val="0"/>
      </a:spcBef>
      <a:spcAft>
        <a:spcPct val="0"/>
      </a:spcAft>
      <a:defRPr sz="2000" kern="1200">
        <a:solidFill>
          <a:schemeClr val="bg1"/>
        </a:solidFill>
        <a:latin typeface="Times New Roman" pitchFamily="18" charset="0"/>
        <a:ea typeface="+mn-ea"/>
        <a:cs typeface="+mn-cs"/>
      </a:defRPr>
    </a:lvl5pPr>
    <a:lvl6pPr marL="2286000" algn="l" defTabSz="914400" rtl="0" eaLnBrk="1" latinLnBrk="0" hangingPunct="1">
      <a:defRPr sz="2000" kern="1200">
        <a:solidFill>
          <a:schemeClr val="bg1"/>
        </a:solidFill>
        <a:latin typeface="Times New Roman" pitchFamily="18" charset="0"/>
        <a:ea typeface="+mn-ea"/>
        <a:cs typeface="+mn-cs"/>
      </a:defRPr>
    </a:lvl6pPr>
    <a:lvl7pPr marL="2743200" algn="l" defTabSz="914400" rtl="0" eaLnBrk="1" latinLnBrk="0" hangingPunct="1">
      <a:defRPr sz="2000" kern="1200">
        <a:solidFill>
          <a:schemeClr val="bg1"/>
        </a:solidFill>
        <a:latin typeface="Times New Roman" pitchFamily="18" charset="0"/>
        <a:ea typeface="+mn-ea"/>
        <a:cs typeface="+mn-cs"/>
      </a:defRPr>
    </a:lvl7pPr>
    <a:lvl8pPr marL="3200400" algn="l" defTabSz="914400" rtl="0" eaLnBrk="1" latinLnBrk="0" hangingPunct="1">
      <a:defRPr sz="2000" kern="1200">
        <a:solidFill>
          <a:schemeClr val="bg1"/>
        </a:solidFill>
        <a:latin typeface="Times New Roman" pitchFamily="18" charset="0"/>
        <a:ea typeface="+mn-ea"/>
        <a:cs typeface="+mn-cs"/>
      </a:defRPr>
    </a:lvl8pPr>
    <a:lvl9pPr marL="3657600" algn="l" defTabSz="914400" rtl="0" eaLnBrk="1" latinLnBrk="0" hangingPunct="1">
      <a:defRPr sz="2000" kern="1200">
        <a:solidFill>
          <a:schemeClr val="bg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000000"/>
    <a:srgbClr val="660066"/>
    <a:srgbClr val="E2DD00"/>
    <a:srgbClr val="EBE600"/>
    <a:srgbClr val="00CC00"/>
    <a:srgbClr val="FF0000"/>
    <a:srgbClr val="441D61"/>
    <a:srgbClr val="FFFFE5"/>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923" autoAdjust="0"/>
    <p:restoredTop sz="81233" autoAdjust="0"/>
  </p:normalViewPr>
  <p:slideViewPr>
    <p:cSldViewPr snapToGrid="0" showGuides="1">
      <p:cViewPr varScale="1">
        <p:scale>
          <a:sx n="139" d="100"/>
          <a:sy n="139" d="100"/>
        </p:scale>
        <p:origin x="-684" y="-90"/>
      </p:cViewPr>
      <p:guideLst>
        <p:guide orient="horz" pos="2383"/>
        <p:guide pos="641"/>
      </p:guideLst>
    </p:cSldViewPr>
  </p:slideViewPr>
  <p:outlineViewPr>
    <p:cViewPr>
      <p:scale>
        <a:sx n="33" d="100"/>
        <a:sy n="33" d="100"/>
      </p:scale>
      <p:origin x="0" y="156474"/>
    </p:cViewPr>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266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68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266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2A4F6FF-05D7-4B0C-AC6E-DFADE5AB327C}" type="slidenum">
              <a:rPr lang="en-US"/>
              <a:pPr>
                <a:defRPr/>
              </a:pPr>
              <a:t>‹#›</a:t>
            </a:fld>
            <a:endParaRPr lang="en-US"/>
          </a:p>
        </p:txBody>
      </p:sp>
    </p:spTree>
    <p:extLst>
      <p:ext uri="{BB962C8B-B14F-4D97-AF65-F5344CB8AC3E}">
        <p14:creationId xmlns:p14="http://schemas.microsoft.com/office/powerpoint/2010/main" val="13475848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r>
              <a:rPr lang="en-US" sz="2000" dirty="0" smtClean="0"/>
              <a:t>Crushed by game theory approach in Texas Hold’em, even with just 2 players and limit betting</a:t>
            </a:r>
          </a:p>
          <a:p>
            <a:endParaRPr lang="en-US" dirty="0"/>
          </a:p>
        </p:txBody>
      </p:sp>
      <p:sp>
        <p:nvSpPr>
          <p:cNvPr id="4" name="Slide Number Placeholder 3"/>
          <p:cNvSpPr>
            <a:spLocks noGrp="1"/>
          </p:cNvSpPr>
          <p:nvPr>
            <p:ph type="sldNum" sz="quarter" idx="10"/>
          </p:nvPr>
        </p:nvSpPr>
        <p:spPr/>
        <p:txBody>
          <a:bodyPr/>
          <a:lstStyle/>
          <a:p>
            <a:pPr>
              <a:defRPr/>
            </a:pPr>
            <a:fld id="{D2A4F6FF-05D7-4B0C-AC6E-DFADE5AB327C}" type="slidenum">
              <a:rPr lang="en-US" smtClean="0"/>
              <a:pPr>
                <a:defRPr/>
              </a:pPr>
              <a:t>2</a:t>
            </a:fld>
            <a:endParaRPr lang="en-US"/>
          </a:p>
        </p:txBody>
      </p:sp>
    </p:spTree>
    <p:extLst>
      <p:ext uri="{BB962C8B-B14F-4D97-AF65-F5344CB8AC3E}">
        <p14:creationId xmlns:p14="http://schemas.microsoft.com/office/powerpoint/2010/main" val="20141425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p>
            <a:fld id="{332212C6-C883-4F23-9861-6D13C2430459}" type="slidenum">
              <a:rPr lang="en-US" smtClean="0"/>
              <a:pPr/>
              <a:t>14</a:t>
            </a:fld>
            <a:endParaRPr lang="en-US" smtClean="0"/>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p:spPr>
        <p:txBody>
          <a:bodyPr/>
          <a:lstStyle/>
          <a:p>
            <a:r>
              <a:rPr lang="en-US" dirty="0" smtClean="0"/>
              <a:t>(Ex ante &amp; ex post)</a:t>
            </a:r>
          </a:p>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92CB55D0-955D-4448-AEB3-CCD6518079E0}" type="slidenum">
              <a:rPr lang="en-US" smtClean="0"/>
              <a:pPr/>
              <a:t>3</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92CB55D0-955D-4448-AEB3-CCD6518079E0}" type="slidenum">
              <a:rPr lang="en-US" smtClean="0"/>
              <a:pPr/>
              <a:t>4</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(Diffs to Alberta algorithms</a:t>
            </a:r>
            <a:r>
              <a:rPr lang="en-US" baseline="0" dirty="0" smtClean="0"/>
              <a:t> (at least one of these applies to each of theirs): 1) they worked on tiny games like Kuhn poker or rock-scissors paper, 2) they </a:t>
            </a:r>
            <a:r>
              <a:rPr lang="en-US" baseline="0" dirty="0" err="1" smtClean="0"/>
              <a:t>precomputed</a:t>
            </a:r>
            <a:r>
              <a:rPr lang="en-US" baseline="0" dirty="0" smtClean="0"/>
              <a:t> a handful of strategies and used an experts algorithm to just choose among them, 3) they assumed massive amounts of hand histories available before play, or 4) they assumed opponent’s private information was observable.)</a:t>
            </a:r>
          </a:p>
          <a:p>
            <a:endParaRPr lang="en-US" baseline="0" dirty="0" smtClean="0"/>
          </a:p>
          <a:p>
            <a:r>
              <a:rPr lang="en-US" baseline="0" dirty="0" smtClean="0"/>
              <a:t>(We had just actions in the public history, not board.)</a:t>
            </a:r>
            <a:endParaRPr lang="en-US" dirty="0"/>
          </a:p>
        </p:txBody>
      </p:sp>
      <p:sp>
        <p:nvSpPr>
          <p:cNvPr id="4" name="Slide Number Placeholder 3"/>
          <p:cNvSpPr>
            <a:spLocks noGrp="1"/>
          </p:cNvSpPr>
          <p:nvPr>
            <p:ph type="sldNum" sz="quarter" idx="10"/>
          </p:nvPr>
        </p:nvSpPr>
        <p:spPr/>
        <p:txBody>
          <a:bodyPr/>
          <a:lstStyle/>
          <a:p>
            <a:pPr>
              <a:defRPr/>
            </a:pPr>
            <a:fld id="{D2A4F6FF-05D7-4B0C-AC6E-DFADE5AB327C}"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0" dirty="0" smtClean="0"/>
              <a:t>Base strategy = GS5</a:t>
            </a:r>
            <a:endParaRPr lang="en-US" i="0" dirty="0"/>
          </a:p>
        </p:txBody>
      </p:sp>
      <p:sp>
        <p:nvSpPr>
          <p:cNvPr id="4" name="Slide Number Placeholder 3"/>
          <p:cNvSpPr>
            <a:spLocks noGrp="1"/>
          </p:cNvSpPr>
          <p:nvPr>
            <p:ph type="sldNum" sz="quarter" idx="10"/>
          </p:nvPr>
        </p:nvSpPr>
        <p:spPr/>
        <p:txBody>
          <a:bodyPr/>
          <a:lstStyle/>
          <a:p>
            <a:pPr>
              <a:defRPr/>
            </a:pPr>
            <a:fld id="{D2A4F6FF-05D7-4B0C-AC6E-DFADE5AB327C}"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0" dirty="0" smtClean="0"/>
              <a:t>Base strategy = GS5</a:t>
            </a:r>
            <a:endParaRPr lang="en-US" i="0" dirty="0"/>
          </a:p>
        </p:txBody>
      </p:sp>
      <p:sp>
        <p:nvSpPr>
          <p:cNvPr id="4" name="Slide Number Placeholder 3"/>
          <p:cNvSpPr>
            <a:spLocks noGrp="1"/>
          </p:cNvSpPr>
          <p:nvPr>
            <p:ph type="sldNum" sz="quarter" idx="10"/>
          </p:nvPr>
        </p:nvSpPr>
        <p:spPr/>
        <p:txBody>
          <a:bodyPr/>
          <a:lstStyle/>
          <a:p>
            <a:pPr>
              <a:defRPr/>
            </a:pPr>
            <a:fld id="{D2A4F6FF-05D7-4B0C-AC6E-DFADE5AB327C}"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i.e., cannot</a:t>
            </a:r>
            <a:r>
              <a:rPr lang="en-US" baseline="0" dirty="0" smtClean="0"/>
              <a:t> be exploited due to the get-taught-and-exploited problem</a:t>
            </a:r>
            <a:endParaRPr lang="en-US" dirty="0"/>
          </a:p>
        </p:txBody>
      </p:sp>
      <p:sp>
        <p:nvSpPr>
          <p:cNvPr id="4" name="Slide Number Placeholder 3"/>
          <p:cNvSpPr>
            <a:spLocks noGrp="1"/>
          </p:cNvSpPr>
          <p:nvPr>
            <p:ph type="sldNum" sz="quarter" idx="10"/>
          </p:nvPr>
        </p:nvSpPr>
        <p:spPr/>
        <p:txBody>
          <a:bodyPr/>
          <a:lstStyle/>
          <a:p>
            <a:pPr>
              <a:defRPr/>
            </a:pPr>
            <a:fld id="{D2A4F6FF-05D7-4B0C-AC6E-DFADE5AB327C}" type="slidenum">
              <a:rPr lang="en-US" smtClean="0"/>
              <a:pPr>
                <a:defRPr/>
              </a:pPr>
              <a:t>9</a:t>
            </a:fld>
            <a:endParaRPr lang="en-US"/>
          </a:p>
        </p:txBody>
      </p:sp>
    </p:spTree>
    <p:extLst>
      <p:ext uri="{BB962C8B-B14F-4D97-AF65-F5344CB8AC3E}">
        <p14:creationId xmlns:p14="http://schemas.microsoft.com/office/powerpoint/2010/main" val="10575158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(Can determine in </a:t>
            </a:r>
            <a:r>
              <a:rPr lang="en-US" sz="1200" dirty="0" err="1" smtClean="0"/>
              <a:t>polytime</a:t>
            </a:r>
            <a:r>
              <a:rPr lang="en-US" sz="1200" dirty="0" smtClean="0"/>
              <a:t> whether a game has gifts.)</a:t>
            </a:r>
          </a:p>
        </p:txBody>
      </p:sp>
      <p:sp>
        <p:nvSpPr>
          <p:cNvPr id="4" name="Slide Number Placeholder 3"/>
          <p:cNvSpPr>
            <a:spLocks noGrp="1"/>
          </p:cNvSpPr>
          <p:nvPr>
            <p:ph type="sldNum" sz="quarter" idx="10"/>
          </p:nvPr>
        </p:nvSpPr>
        <p:spPr/>
        <p:txBody>
          <a:bodyPr/>
          <a:lstStyle/>
          <a:p>
            <a:pPr>
              <a:defRPr/>
            </a:pPr>
            <a:fld id="{D2A4F6FF-05D7-4B0C-AC6E-DFADE5AB327C}" type="slidenum">
              <a:rPr lang="en-US" smtClean="0"/>
              <a:pPr>
                <a:defRPr/>
              </a:pPr>
              <a:t>10</a:t>
            </a:fld>
            <a:endParaRPr lang="en-US"/>
          </a:p>
        </p:txBody>
      </p:sp>
    </p:spTree>
    <p:extLst>
      <p:ext uri="{BB962C8B-B14F-4D97-AF65-F5344CB8AC3E}">
        <p14:creationId xmlns:p14="http://schemas.microsoft.com/office/powerpoint/2010/main" val="1692284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smtClean="0"/>
              <a:t>#1 </a:t>
            </a:r>
            <a:r>
              <a:rPr lang="en-US" sz="1600" dirty="0" smtClean="0"/>
              <a:t>Doesn’t differentiate whether winnings are due to opponent’s mistakes (gifts) or our luck</a:t>
            </a:r>
          </a:p>
          <a:p>
            <a:endParaRPr lang="en-US" dirty="0"/>
          </a:p>
        </p:txBody>
      </p:sp>
      <p:sp>
        <p:nvSpPr>
          <p:cNvPr id="4" name="Slide Number Placeholder 3"/>
          <p:cNvSpPr>
            <a:spLocks noGrp="1"/>
          </p:cNvSpPr>
          <p:nvPr>
            <p:ph type="sldNum" sz="quarter" idx="10"/>
          </p:nvPr>
        </p:nvSpPr>
        <p:spPr/>
        <p:txBody>
          <a:bodyPr/>
          <a:lstStyle/>
          <a:p>
            <a:pPr>
              <a:defRPr/>
            </a:pPr>
            <a:fld id="{D2A4F6FF-05D7-4B0C-AC6E-DFADE5AB327C}" type="slidenum">
              <a:rPr lang="en-US" smtClean="0"/>
              <a:pPr>
                <a:defRPr/>
              </a:pPr>
              <a:t>11</a:t>
            </a:fld>
            <a:endParaRPr lang="en-US"/>
          </a:p>
        </p:txBody>
      </p:sp>
    </p:spTree>
    <p:extLst>
      <p:ext uri="{BB962C8B-B14F-4D97-AF65-F5344CB8AC3E}">
        <p14:creationId xmlns:p14="http://schemas.microsoft.com/office/powerpoint/2010/main" val="3894688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0213" y="152400"/>
            <a:ext cx="2182812" cy="62960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1775" y="152400"/>
            <a:ext cx="6396038" cy="629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31775" y="152400"/>
            <a:ext cx="8731250" cy="7493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14338" y="1330325"/>
            <a:ext cx="4143375" cy="5118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0113" y="1330325"/>
            <a:ext cx="4144962" cy="5118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31775" y="152400"/>
            <a:ext cx="8731250" cy="7493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14338" y="1330325"/>
            <a:ext cx="8440737" cy="5118100"/>
          </a:xfrm>
        </p:spPr>
        <p:txBody>
          <a:bodyPr/>
          <a:lstStyle/>
          <a:p>
            <a:pPr lvl="0"/>
            <a:endParaRPr lang="en-US" noProof="0" smtClean="0"/>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14338" y="1330325"/>
            <a:ext cx="4143375" cy="5118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0113" y="1330325"/>
            <a:ext cx="4144962" cy="5118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003399"/>
            </a:gs>
            <a:gs pos="100000">
              <a:srgbClr val="000000"/>
            </a:gs>
          </a:gsLst>
          <a:path path="rect">
            <a:fillToRect t="100000" r="10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1775" y="152400"/>
            <a:ext cx="8731250" cy="7493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Title</a:t>
            </a:r>
          </a:p>
        </p:txBody>
      </p:sp>
      <p:sp>
        <p:nvSpPr>
          <p:cNvPr id="1027" name="Rectangle 3"/>
          <p:cNvSpPr>
            <a:spLocks noGrp="1" noChangeArrowheads="1"/>
          </p:cNvSpPr>
          <p:nvPr>
            <p:ph type="body" idx="1"/>
          </p:nvPr>
        </p:nvSpPr>
        <p:spPr bwMode="auto">
          <a:xfrm>
            <a:off x="414338" y="1330325"/>
            <a:ext cx="8440737" cy="5118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Main Point</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4" name="Rectangle 4"/>
          <p:cNvSpPr>
            <a:spLocks noGrp="1" noChangeArrowheads="1"/>
          </p:cNvSpPr>
          <p:nvPr>
            <p:ph type="ftr" sz="quarter" idx="3"/>
          </p:nvPr>
        </p:nvSpPr>
        <p:spPr bwMode="auto">
          <a:xfrm>
            <a:off x="423863" y="6484938"/>
            <a:ext cx="8467725" cy="3730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800">
                <a:solidFill>
                  <a:srgbClr val="66FFFF"/>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704"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Lst>
  <p:transition/>
  <p:txStyles>
    <p:titleStyle>
      <a:lvl1pPr algn="ctr" rtl="0" eaLnBrk="0" fontAlgn="base" hangingPunct="0">
        <a:spcBef>
          <a:spcPct val="0"/>
        </a:spcBef>
        <a:spcAft>
          <a:spcPct val="0"/>
        </a:spcAft>
        <a:defRPr sz="4400" b="1">
          <a:solidFill>
            <a:srgbClr val="FFFF99"/>
          </a:solidFill>
          <a:latin typeface="+mj-lt"/>
          <a:ea typeface="+mj-ea"/>
          <a:cs typeface="+mj-cs"/>
        </a:defRPr>
      </a:lvl1pPr>
      <a:lvl2pPr algn="ctr" rtl="0" eaLnBrk="0" fontAlgn="base" hangingPunct="0">
        <a:spcBef>
          <a:spcPct val="0"/>
        </a:spcBef>
        <a:spcAft>
          <a:spcPct val="0"/>
        </a:spcAft>
        <a:defRPr sz="4400" b="1">
          <a:solidFill>
            <a:srgbClr val="FFFF99"/>
          </a:solidFill>
          <a:latin typeface="Times New Roman" pitchFamily="18" charset="0"/>
        </a:defRPr>
      </a:lvl2pPr>
      <a:lvl3pPr algn="ctr" rtl="0" eaLnBrk="0" fontAlgn="base" hangingPunct="0">
        <a:spcBef>
          <a:spcPct val="0"/>
        </a:spcBef>
        <a:spcAft>
          <a:spcPct val="0"/>
        </a:spcAft>
        <a:defRPr sz="4400" b="1">
          <a:solidFill>
            <a:srgbClr val="FFFF99"/>
          </a:solidFill>
          <a:latin typeface="Times New Roman" pitchFamily="18" charset="0"/>
        </a:defRPr>
      </a:lvl3pPr>
      <a:lvl4pPr algn="ctr" rtl="0" eaLnBrk="0" fontAlgn="base" hangingPunct="0">
        <a:spcBef>
          <a:spcPct val="0"/>
        </a:spcBef>
        <a:spcAft>
          <a:spcPct val="0"/>
        </a:spcAft>
        <a:defRPr sz="4400" b="1">
          <a:solidFill>
            <a:srgbClr val="FFFF99"/>
          </a:solidFill>
          <a:latin typeface="Times New Roman" pitchFamily="18" charset="0"/>
        </a:defRPr>
      </a:lvl4pPr>
      <a:lvl5pPr algn="ctr" rtl="0" eaLnBrk="0" fontAlgn="base" hangingPunct="0">
        <a:spcBef>
          <a:spcPct val="0"/>
        </a:spcBef>
        <a:spcAft>
          <a:spcPct val="0"/>
        </a:spcAft>
        <a:defRPr sz="4400" b="1">
          <a:solidFill>
            <a:srgbClr val="FFFF99"/>
          </a:solidFill>
          <a:latin typeface="Times New Roman" pitchFamily="18" charset="0"/>
        </a:defRPr>
      </a:lvl5pPr>
      <a:lvl6pPr marL="457200" algn="ctr" rtl="0" eaLnBrk="0" fontAlgn="base" hangingPunct="0">
        <a:spcBef>
          <a:spcPct val="0"/>
        </a:spcBef>
        <a:spcAft>
          <a:spcPct val="0"/>
        </a:spcAft>
        <a:defRPr sz="4400" b="1">
          <a:solidFill>
            <a:srgbClr val="FFFF99"/>
          </a:solidFill>
          <a:latin typeface="Times New Roman" pitchFamily="18" charset="0"/>
        </a:defRPr>
      </a:lvl6pPr>
      <a:lvl7pPr marL="914400" algn="ctr" rtl="0" eaLnBrk="0" fontAlgn="base" hangingPunct="0">
        <a:spcBef>
          <a:spcPct val="0"/>
        </a:spcBef>
        <a:spcAft>
          <a:spcPct val="0"/>
        </a:spcAft>
        <a:defRPr sz="4400" b="1">
          <a:solidFill>
            <a:srgbClr val="FFFF99"/>
          </a:solidFill>
          <a:latin typeface="Times New Roman" pitchFamily="18" charset="0"/>
        </a:defRPr>
      </a:lvl7pPr>
      <a:lvl8pPr marL="1371600" algn="ctr" rtl="0" eaLnBrk="0" fontAlgn="base" hangingPunct="0">
        <a:spcBef>
          <a:spcPct val="0"/>
        </a:spcBef>
        <a:spcAft>
          <a:spcPct val="0"/>
        </a:spcAft>
        <a:defRPr sz="4400" b="1">
          <a:solidFill>
            <a:srgbClr val="FFFF99"/>
          </a:solidFill>
          <a:latin typeface="Times New Roman" pitchFamily="18" charset="0"/>
        </a:defRPr>
      </a:lvl8pPr>
      <a:lvl9pPr marL="1828800" algn="ctr" rtl="0" eaLnBrk="0" fontAlgn="base" hangingPunct="0">
        <a:spcBef>
          <a:spcPct val="0"/>
        </a:spcBef>
        <a:spcAft>
          <a:spcPct val="0"/>
        </a:spcAft>
        <a:defRPr sz="4400" b="1">
          <a:solidFill>
            <a:srgbClr val="FFFF99"/>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defRPr>
      </a:lvl2pPr>
      <a:lvl3pPr marL="1143000" indent="-228600" algn="l" rtl="0" eaLnBrk="0" fontAlgn="base" hangingPunct="0">
        <a:spcBef>
          <a:spcPct val="20000"/>
        </a:spcBef>
        <a:spcAft>
          <a:spcPct val="0"/>
        </a:spcAft>
        <a:buChar char="•"/>
        <a:defRPr sz="2400">
          <a:solidFill>
            <a:schemeClr val="bg1"/>
          </a:solidFill>
          <a:latin typeface="+mn-lt"/>
        </a:defRPr>
      </a:lvl3pPr>
      <a:lvl4pPr marL="1600200" indent="-228600" algn="l" rtl="0" eaLnBrk="0" fontAlgn="base" hangingPunct="0">
        <a:spcBef>
          <a:spcPct val="20000"/>
        </a:spcBef>
        <a:spcAft>
          <a:spcPct val="0"/>
        </a:spcAft>
        <a:buChar char="–"/>
        <a:defRPr sz="2000">
          <a:solidFill>
            <a:schemeClr val="bg1"/>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eaLnBrk="0" fontAlgn="base" hangingPunct="0">
        <a:spcBef>
          <a:spcPct val="20000"/>
        </a:spcBef>
        <a:spcAft>
          <a:spcPct val="0"/>
        </a:spcAft>
        <a:buChar char="»"/>
        <a:defRPr sz="2000">
          <a:solidFill>
            <a:schemeClr val="bg1"/>
          </a:solidFill>
          <a:latin typeface="+mn-lt"/>
        </a:defRPr>
      </a:lvl6pPr>
      <a:lvl7pPr marL="2971800" indent="-228600" algn="l" rtl="0" eaLnBrk="0" fontAlgn="base" hangingPunct="0">
        <a:spcBef>
          <a:spcPct val="20000"/>
        </a:spcBef>
        <a:spcAft>
          <a:spcPct val="0"/>
        </a:spcAft>
        <a:buChar char="»"/>
        <a:defRPr sz="2000">
          <a:solidFill>
            <a:schemeClr val="bg1"/>
          </a:solidFill>
          <a:latin typeface="+mn-lt"/>
        </a:defRPr>
      </a:lvl7pPr>
      <a:lvl8pPr marL="3429000" indent="-228600" algn="l" rtl="0" eaLnBrk="0" fontAlgn="base" hangingPunct="0">
        <a:spcBef>
          <a:spcPct val="20000"/>
        </a:spcBef>
        <a:spcAft>
          <a:spcPct val="0"/>
        </a:spcAft>
        <a:buChar char="»"/>
        <a:defRPr sz="2000">
          <a:solidFill>
            <a:schemeClr val="bg1"/>
          </a:solidFill>
          <a:latin typeface="+mn-lt"/>
        </a:defRPr>
      </a:lvl8pPr>
      <a:lvl9pPr marL="3886200" indent="-228600" algn="l" rtl="0" eaLnBrk="0" fontAlgn="base" hangingPunct="0">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1" y="2628106"/>
            <a:ext cx="7772400" cy="1362075"/>
          </a:xfrm>
        </p:spPr>
        <p:txBody>
          <a:bodyPr/>
          <a:lstStyle/>
          <a:p>
            <a:r>
              <a:rPr lang="en-US" dirty="0" smtClean="0"/>
              <a:t>Opponent exploitation</a:t>
            </a:r>
            <a:endParaRPr lang="en-US" dirty="0"/>
          </a:p>
        </p:txBody>
      </p:sp>
      <p:sp>
        <p:nvSpPr>
          <p:cNvPr id="3" name="Text Placeholder 2"/>
          <p:cNvSpPr>
            <a:spLocks noGrp="1"/>
          </p:cNvSpPr>
          <p:nvPr>
            <p:ph type="body" idx="1"/>
          </p:nvPr>
        </p:nvSpPr>
        <p:spPr/>
        <p:txBody>
          <a:bodyPr/>
          <a:lstStyle/>
          <a:p>
            <a:pPr algn="ctr"/>
            <a:r>
              <a:rPr lang="en-US" sz="2800" dirty="0" smtClean="0"/>
              <a:t>Tuomas Sandholm</a:t>
            </a:r>
            <a:endParaRPr lang="en-US" sz="2800" dirty="0"/>
          </a:p>
        </p:txBody>
      </p:sp>
    </p:spTree>
    <p:extLst>
      <p:ext uri="{BB962C8B-B14F-4D97-AF65-F5344CB8AC3E}">
        <p14:creationId xmlns:p14="http://schemas.microsoft.com/office/powerpoint/2010/main" val="90435286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775" y="112932"/>
            <a:ext cx="8731250" cy="610696"/>
          </a:xfrm>
        </p:spPr>
        <p:txBody>
          <a:bodyPr/>
          <a:lstStyle/>
          <a:p>
            <a:r>
              <a:rPr lang="en-US" sz="3600" dirty="0" smtClean="0"/>
              <a:t>When can opponent be exploited safely?</a:t>
            </a:r>
            <a:endParaRPr lang="en-US" sz="3600" dirty="0"/>
          </a:p>
        </p:txBody>
      </p:sp>
      <p:sp>
        <p:nvSpPr>
          <p:cNvPr id="3" name="Content Placeholder 2"/>
          <p:cNvSpPr>
            <a:spLocks noGrp="1"/>
          </p:cNvSpPr>
          <p:nvPr>
            <p:ph idx="1"/>
          </p:nvPr>
        </p:nvSpPr>
        <p:spPr>
          <a:xfrm>
            <a:off x="328824" y="956236"/>
            <a:ext cx="8604672" cy="5492190"/>
          </a:xfrm>
        </p:spPr>
        <p:txBody>
          <a:bodyPr/>
          <a:lstStyle/>
          <a:p>
            <a:r>
              <a:rPr lang="en-US" sz="2400" dirty="0" smtClean="0"/>
              <a:t>Opponent played an (iterated weakly) dominated strategy?</a:t>
            </a:r>
          </a:p>
          <a:p>
            <a:endParaRPr lang="en-US" sz="2400" dirty="0" smtClean="0"/>
          </a:p>
          <a:p>
            <a:endParaRPr lang="en-US" sz="2400" dirty="0" smtClean="0"/>
          </a:p>
          <a:p>
            <a:endParaRPr lang="en-US" sz="2400" dirty="0" smtClean="0"/>
          </a:p>
          <a:p>
            <a:r>
              <a:rPr lang="en-US" sz="2400" dirty="0" smtClean="0"/>
              <a:t>Opponent played a strategy that isn’t in the support of any </a:t>
            </a:r>
            <a:r>
              <a:rPr lang="en-US" sz="2400" dirty="0" err="1" smtClean="0"/>
              <a:t>eq</a:t>
            </a:r>
            <a:r>
              <a:rPr lang="en-US" sz="2400" dirty="0" smtClean="0"/>
              <a:t>?</a:t>
            </a:r>
          </a:p>
          <a:p>
            <a:endParaRPr lang="en-US" sz="2400" dirty="0" smtClean="0"/>
          </a:p>
          <a:p>
            <a:endParaRPr lang="en-US" sz="2400" dirty="0"/>
          </a:p>
          <a:p>
            <a:pPr marL="0" indent="0">
              <a:buNone/>
            </a:pPr>
            <a:endParaRPr lang="en-US" sz="2000" dirty="0" smtClean="0">
              <a:solidFill>
                <a:srgbClr val="FFFF00"/>
              </a:solidFill>
            </a:endParaRPr>
          </a:p>
          <a:p>
            <a:endParaRPr lang="en-US" sz="2000" b="1" dirty="0" smtClean="0">
              <a:solidFill>
                <a:srgbClr val="FFFF00"/>
              </a:solidFill>
            </a:endParaRPr>
          </a:p>
          <a:p>
            <a:r>
              <a:rPr lang="en-US" sz="2000" b="1" dirty="0" smtClean="0">
                <a:solidFill>
                  <a:srgbClr val="FFFF00"/>
                </a:solidFill>
              </a:rPr>
              <a:t>Definition.</a:t>
            </a:r>
            <a:r>
              <a:rPr lang="en-US" sz="2000" dirty="0" smtClean="0">
                <a:solidFill>
                  <a:srgbClr val="FFFF00"/>
                </a:solidFill>
              </a:rPr>
              <a:t> We </a:t>
            </a:r>
            <a:r>
              <a:rPr lang="en-US" sz="2000" dirty="0">
                <a:solidFill>
                  <a:srgbClr val="FFFF00"/>
                </a:solidFill>
              </a:rPr>
              <a:t>received a </a:t>
            </a:r>
            <a:r>
              <a:rPr lang="en-US" sz="2000" i="1" dirty="0">
                <a:solidFill>
                  <a:srgbClr val="FFFF00"/>
                </a:solidFill>
              </a:rPr>
              <a:t>gift</a:t>
            </a:r>
            <a:r>
              <a:rPr lang="en-US" sz="2000" dirty="0">
                <a:solidFill>
                  <a:srgbClr val="FFFF00"/>
                </a:solidFill>
              </a:rPr>
              <a:t> if </a:t>
            </a:r>
            <a:r>
              <a:rPr lang="en-US" sz="2000" dirty="0" smtClean="0">
                <a:solidFill>
                  <a:srgbClr val="FFFF00"/>
                </a:solidFill>
              </a:rPr>
              <a:t>opponent </a:t>
            </a:r>
            <a:r>
              <a:rPr lang="en-US" sz="2000" dirty="0">
                <a:solidFill>
                  <a:srgbClr val="FFFF00"/>
                </a:solidFill>
              </a:rPr>
              <a:t>played a strategy such that we have an equilibrium strategy for which the opponent’s strategy </a:t>
            </a:r>
            <a:r>
              <a:rPr lang="en-US" sz="2000" dirty="0" smtClean="0">
                <a:solidFill>
                  <a:srgbClr val="FFFF00"/>
                </a:solidFill>
              </a:rPr>
              <a:t>isn’t a </a:t>
            </a:r>
            <a:r>
              <a:rPr lang="en-US" sz="2000" dirty="0">
                <a:solidFill>
                  <a:srgbClr val="FFFF00"/>
                </a:solidFill>
              </a:rPr>
              <a:t>best </a:t>
            </a:r>
            <a:r>
              <a:rPr lang="en-US" sz="2000" dirty="0" smtClean="0">
                <a:solidFill>
                  <a:srgbClr val="FFFF00"/>
                </a:solidFill>
              </a:rPr>
              <a:t>response</a:t>
            </a:r>
          </a:p>
          <a:p>
            <a:r>
              <a:rPr lang="en-US" sz="2000" b="1" dirty="0" smtClean="0">
                <a:solidFill>
                  <a:srgbClr val="FFFF00"/>
                </a:solidFill>
              </a:rPr>
              <a:t>Theorem.</a:t>
            </a:r>
            <a:r>
              <a:rPr lang="en-US" sz="2000" dirty="0" smtClean="0">
                <a:solidFill>
                  <a:srgbClr val="FFFF00"/>
                </a:solidFill>
              </a:rPr>
              <a:t> Safe exploitation is possible </a:t>
            </a:r>
            <a:r>
              <a:rPr lang="en-US" sz="2000" dirty="0" err="1" smtClean="0">
                <a:solidFill>
                  <a:srgbClr val="FFFF00"/>
                </a:solidFill>
              </a:rPr>
              <a:t>iff</a:t>
            </a:r>
            <a:r>
              <a:rPr lang="en-US" sz="2000" dirty="0" smtClean="0">
                <a:solidFill>
                  <a:srgbClr val="FFFF00"/>
                </a:solidFill>
              </a:rPr>
              <a:t> the game has gifts</a:t>
            </a:r>
          </a:p>
          <a:p>
            <a:r>
              <a:rPr lang="en-US" sz="2000" dirty="0" smtClean="0"/>
              <a:t>E.g., rock-paper-scissors doesn’t have gifts</a:t>
            </a:r>
            <a:endParaRPr lang="en-US" sz="1600" dirty="0"/>
          </a:p>
        </p:txBody>
      </p:sp>
      <p:cxnSp>
        <p:nvCxnSpPr>
          <p:cNvPr id="8" name="Straight Connector 7"/>
          <p:cNvCxnSpPr/>
          <p:nvPr/>
        </p:nvCxnSpPr>
        <p:spPr bwMode="auto">
          <a:xfrm flipV="1">
            <a:off x="703896" y="1217005"/>
            <a:ext cx="7223102" cy="6580"/>
          </a:xfrm>
          <a:prstGeom prst="line">
            <a:avLst/>
          </a:prstGeom>
          <a:solidFill>
            <a:schemeClr val="accent1"/>
          </a:solidFill>
          <a:ln w="25400" cap="flat" cmpd="sng" algn="ctr">
            <a:solidFill>
              <a:srgbClr val="FF0000"/>
            </a:solidFill>
            <a:prstDash val="solid"/>
            <a:round/>
            <a:headEnd type="none" w="med" len="med"/>
            <a:tailEnd type="none"/>
          </a:ln>
          <a:effectLst/>
        </p:spPr>
      </p:cxnSp>
      <p:cxnSp>
        <p:nvCxnSpPr>
          <p:cNvPr id="14" name="Straight Connector 13"/>
          <p:cNvCxnSpPr/>
          <p:nvPr/>
        </p:nvCxnSpPr>
        <p:spPr bwMode="auto">
          <a:xfrm flipV="1">
            <a:off x="703896" y="2974539"/>
            <a:ext cx="7716484" cy="6580"/>
          </a:xfrm>
          <a:prstGeom prst="line">
            <a:avLst/>
          </a:prstGeom>
          <a:solidFill>
            <a:schemeClr val="accent1"/>
          </a:solidFill>
          <a:ln w="25400" cap="flat" cmpd="sng" algn="ctr">
            <a:solidFill>
              <a:srgbClr val="FF0000"/>
            </a:solidFill>
            <a:prstDash val="solid"/>
            <a:round/>
            <a:headEnd type="none" w="med" len="med"/>
            <a:tailEnd type="none"/>
          </a:ln>
          <a:effectLst/>
        </p:spPr>
      </p:cxnSp>
      <p:sp>
        <p:nvSpPr>
          <p:cNvPr id="6" name="TextBox 5"/>
          <p:cNvSpPr txBox="1"/>
          <p:nvPr/>
        </p:nvSpPr>
        <p:spPr>
          <a:xfrm>
            <a:off x="1026082" y="1689245"/>
            <a:ext cx="3951723" cy="707886"/>
          </a:xfrm>
          <a:prstGeom prst="rect">
            <a:avLst/>
          </a:prstGeom>
          <a:noFill/>
        </p:spPr>
        <p:txBody>
          <a:bodyPr wrap="none" rtlCol="0">
            <a:spAutoFit/>
          </a:bodyPr>
          <a:lstStyle/>
          <a:p>
            <a:pPr algn="l"/>
            <a:r>
              <a:rPr lang="en-US" dirty="0" smtClean="0">
                <a:solidFill>
                  <a:srgbClr val="FFC000"/>
                </a:solidFill>
              </a:rPr>
              <a:t>R is a gift </a:t>
            </a:r>
          </a:p>
          <a:p>
            <a:pPr algn="l"/>
            <a:r>
              <a:rPr lang="en-US" dirty="0" smtClean="0">
                <a:solidFill>
                  <a:srgbClr val="FFC000"/>
                </a:solidFill>
              </a:rPr>
              <a:t>but not iteratively weakly dominated</a:t>
            </a:r>
            <a:endParaRPr lang="en-US" dirty="0">
              <a:solidFill>
                <a:srgbClr val="FFC000"/>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val="1850921386"/>
              </p:ext>
            </p:extLst>
          </p:nvPr>
        </p:nvGraphicFramePr>
        <p:xfrm>
          <a:off x="5088701" y="1469649"/>
          <a:ext cx="1680494" cy="1241578"/>
        </p:xfrm>
        <a:graphic>
          <a:graphicData uri="http://schemas.openxmlformats.org/drawingml/2006/table">
            <a:tbl>
              <a:tblPr firstRow="1" bandRow="1">
                <a:tableStyleId>{5C22544A-7EE6-4342-B048-85BDC9FD1C3A}</a:tableStyleId>
              </a:tblPr>
              <a:tblGrid>
                <a:gridCol w="415940"/>
                <a:gridCol w="415940"/>
                <a:gridCol w="415940"/>
                <a:gridCol w="432674"/>
              </a:tblGrid>
              <a:tr h="417290">
                <a:tc>
                  <a:txBody>
                    <a:bodyPr/>
                    <a:lstStyle/>
                    <a:p>
                      <a:pPr algn="ctr"/>
                      <a:endParaRPr lang="en-US" sz="2000" b="1" dirty="0">
                        <a:solidFill>
                          <a:schemeClr val="bg1"/>
                        </a:solidFill>
                      </a:endParaRPr>
                    </a:p>
                  </a:txBody>
                  <a:tcPr marL="55032" marR="55032" marT="27517" marB="27517">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dirty="0" smtClean="0">
                          <a:solidFill>
                            <a:schemeClr val="bg1"/>
                          </a:solidFill>
                        </a:rPr>
                        <a:t>L</a:t>
                      </a:r>
                      <a:endParaRPr lang="en-US" sz="2000" b="1" dirty="0">
                        <a:solidFill>
                          <a:schemeClr val="bg1"/>
                        </a:solidFill>
                      </a:endParaRPr>
                    </a:p>
                  </a:txBody>
                  <a:tcPr marL="55032" marR="55032" marT="27517" marB="27517">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dirty="0" smtClean="0">
                          <a:solidFill>
                            <a:schemeClr val="bg1"/>
                          </a:solidFill>
                        </a:rPr>
                        <a:t>M</a:t>
                      </a:r>
                      <a:endParaRPr lang="en-US" sz="2000" b="1" dirty="0">
                        <a:solidFill>
                          <a:schemeClr val="bg1"/>
                        </a:solidFill>
                      </a:endParaRPr>
                    </a:p>
                  </a:txBody>
                  <a:tcPr marL="55032" marR="55032" marT="27517" marB="27517">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dirty="0" smtClean="0">
                          <a:solidFill>
                            <a:srgbClr val="FF0000"/>
                          </a:solidFill>
                        </a:rPr>
                        <a:t>R</a:t>
                      </a:r>
                      <a:endParaRPr lang="en-US" sz="2000" b="1" dirty="0">
                        <a:solidFill>
                          <a:srgbClr val="FF0000"/>
                        </a:solidFill>
                      </a:endParaRPr>
                    </a:p>
                  </a:txBody>
                  <a:tcPr marL="55032" marR="55032" marT="27517" marB="27517">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2144">
                <a:tc>
                  <a:txBody>
                    <a:bodyPr/>
                    <a:lstStyle/>
                    <a:p>
                      <a:pPr algn="ctr"/>
                      <a:r>
                        <a:rPr lang="en-US" sz="2000" b="1" dirty="0" smtClean="0">
                          <a:solidFill>
                            <a:schemeClr val="bg1"/>
                          </a:solidFill>
                        </a:rPr>
                        <a:t>U</a:t>
                      </a:r>
                      <a:endParaRPr lang="en-US" sz="2000" b="1" dirty="0">
                        <a:solidFill>
                          <a:schemeClr val="bg1"/>
                        </a:solidFill>
                      </a:endParaRPr>
                    </a:p>
                  </a:txBody>
                  <a:tcPr marL="55032" marR="55032" marT="27517" marB="27517">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2000" b="1" dirty="0" smtClean="0">
                          <a:solidFill>
                            <a:schemeClr val="bg1"/>
                          </a:solidFill>
                        </a:rPr>
                        <a:t>3</a:t>
                      </a:r>
                      <a:endParaRPr lang="en-US" sz="2000" b="1" dirty="0">
                        <a:solidFill>
                          <a:schemeClr val="bg1"/>
                        </a:solidFill>
                      </a:endParaRPr>
                    </a:p>
                  </a:txBody>
                  <a:tcPr marL="55032" marR="55032" marT="27517" marB="27517">
                    <a:lnT w="12700" cap="flat" cmpd="sng" algn="ctr">
                      <a:solidFill>
                        <a:schemeClr val="tx1"/>
                      </a:solidFill>
                      <a:prstDash val="solid"/>
                      <a:round/>
                      <a:headEnd type="none" w="med" len="med"/>
                      <a:tailEnd type="none" w="med" len="med"/>
                    </a:lnT>
                    <a:noFill/>
                  </a:tcPr>
                </a:tc>
                <a:tc>
                  <a:txBody>
                    <a:bodyPr/>
                    <a:lstStyle/>
                    <a:p>
                      <a:pPr algn="ctr"/>
                      <a:r>
                        <a:rPr lang="en-US" sz="2000" b="1" dirty="0" smtClean="0">
                          <a:solidFill>
                            <a:schemeClr val="bg1"/>
                          </a:solidFill>
                        </a:rPr>
                        <a:t>2</a:t>
                      </a:r>
                      <a:endParaRPr lang="en-US" sz="2000" b="1" dirty="0">
                        <a:solidFill>
                          <a:schemeClr val="bg1"/>
                        </a:solidFill>
                      </a:endParaRPr>
                    </a:p>
                  </a:txBody>
                  <a:tcPr marL="55032" marR="55032" marT="27517" marB="27517">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a:r>
                        <a:rPr lang="en-US" sz="2000" b="1" dirty="0" smtClean="0">
                          <a:solidFill>
                            <a:srgbClr val="FF0000"/>
                          </a:solidFill>
                        </a:rPr>
                        <a:t>10</a:t>
                      </a:r>
                      <a:endParaRPr lang="en-US" sz="2000" b="1" dirty="0">
                        <a:solidFill>
                          <a:srgbClr val="FF0000"/>
                        </a:solidFill>
                      </a:endParaRPr>
                    </a:p>
                  </a:txBody>
                  <a:tcPr marL="55032" marR="55032" marT="27517" marB="27517">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r>
              <a:tr h="412144">
                <a:tc>
                  <a:txBody>
                    <a:bodyPr/>
                    <a:lstStyle/>
                    <a:p>
                      <a:pPr algn="ctr"/>
                      <a:r>
                        <a:rPr lang="en-US" sz="2000" b="1" dirty="0" smtClean="0">
                          <a:solidFill>
                            <a:schemeClr val="bg1"/>
                          </a:solidFill>
                        </a:rPr>
                        <a:t>D</a:t>
                      </a:r>
                      <a:endParaRPr lang="en-US" sz="2000" b="1" dirty="0">
                        <a:solidFill>
                          <a:schemeClr val="bg1"/>
                        </a:solidFill>
                      </a:endParaRPr>
                    </a:p>
                  </a:txBody>
                  <a:tcPr marL="55032" marR="55032" marT="27517" marB="27517">
                    <a:lnL w="12700" cap="flat" cmpd="sng" algn="ctr">
                      <a:noFill/>
                      <a:prstDash val="solid"/>
                      <a:round/>
                      <a:headEnd type="none" w="med" len="med"/>
                      <a:tailEnd type="none" w="med" len="med"/>
                    </a:lnL>
                    <a:noFill/>
                  </a:tcPr>
                </a:tc>
                <a:tc>
                  <a:txBody>
                    <a:bodyPr/>
                    <a:lstStyle/>
                    <a:p>
                      <a:pPr algn="ctr"/>
                      <a:r>
                        <a:rPr lang="en-US" sz="2000" b="1" dirty="0" smtClean="0">
                          <a:solidFill>
                            <a:schemeClr val="bg1"/>
                          </a:solidFill>
                        </a:rPr>
                        <a:t>2</a:t>
                      </a:r>
                      <a:endParaRPr lang="en-US" sz="2000" b="1" dirty="0">
                        <a:solidFill>
                          <a:schemeClr val="bg1"/>
                        </a:solidFill>
                      </a:endParaRPr>
                    </a:p>
                  </a:txBody>
                  <a:tcPr marL="55032" marR="55032" marT="27517" marB="27517">
                    <a:noFill/>
                  </a:tcPr>
                </a:tc>
                <a:tc>
                  <a:txBody>
                    <a:bodyPr/>
                    <a:lstStyle/>
                    <a:p>
                      <a:pPr algn="ctr"/>
                      <a:r>
                        <a:rPr lang="en-US" sz="2000" b="1" dirty="0" smtClean="0">
                          <a:solidFill>
                            <a:schemeClr val="bg1"/>
                          </a:solidFill>
                        </a:rPr>
                        <a:t>3</a:t>
                      </a:r>
                      <a:endParaRPr lang="en-US" sz="2000" b="1" dirty="0">
                        <a:solidFill>
                          <a:schemeClr val="bg1"/>
                        </a:solidFill>
                      </a:endParaRPr>
                    </a:p>
                  </a:txBody>
                  <a:tcPr marL="55032" marR="55032" marT="27517" marB="27517">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rgbClr val="FF0000"/>
                          </a:solidFill>
                        </a:rPr>
                        <a:t>0</a:t>
                      </a:r>
                    </a:p>
                  </a:txBody>
                  <a:tcPr marL="55032" marR="55032" marT="27517" marB="27517">
                    <a:lnL w="12700" cap="flat" cmpd="sng" algn="ctr">
                      <a:solidFill>
                        <a:schemeClr val="tx1"/>
                      </a:solidFill>
                      <a:prstDash val="solid"/>
                      <a:round/>
                      <a:headEnd type="none" w="med" len="med"/>
                      <a:tailEnd type="none" w="med" len="med"/>
                    </a:lnL>
                    <a:noFill/>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581732064"/>
              </p:ext>
            </p:extLst>
          </p:nvPr>
        </p:nvGraphicFramePr>
        <p:xfrm>
          <a:off x="5509740" y="3260894"/>
          <a:ext cx="1264554" cy="1241578"/>
        </p:xfrm>
        <a:graphic>
          <a:graphicData uri="http://schemas.openxmlformats.org/drawingml/2006/table">
            <a:tbl>
              <a:tblPr firstRow="1" bandRow="1">
                <a:tableStyleId>{5C22544A-7EE6-4342-B048-85BDC9FD1C3A}</a:tableStyleId>
              </a:tblPr>
              <a:tblGrid>
                <a:gridCol w="415940"/>
                <a:gridCol w="415940"/>
                <a:gridCol w="432674"/>
              </a:tblGrid>
              <a:tr h="417290">
                <a:tc>
                  <a:txBody>
                    <a:bodyPr/>
                    <a:lstStyle/>
                    <a:p>
                      <a:pPr algn="ctr"/>
                      <a:endParaRPr lang="en-US" sz="2000" b="1" dirty="0">
                        <a:solidFill>
                          <a:schemeClr val="bg1"/>
                        </a:solidFill>
                      </a:endParaRPr>
                    </a:p>
                  </a:txBody>
                  <a:tcPr marL="55032" marR="55032" marT="27517" marB="27517">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dirty="0" smtClean="0">
                          <a:solidFill>
                            <a:schemeClr val="bg1"/>
                          </a:solidFill>
                        </a:rPr>
                        <a:t>L</a:t>
                      </a:r>
                      <a:endParaRPr lang="en-US" sz="2000" b="1" dirty="0">
                        <a:solidFill>
                          <a:schemeClr val="bg1"/>
                        </a:solidFill>
                      </a:endParaRPr>
                    </a:p>
                  </a:txBody>
                  <a:tcPr marL="55032" marR="55032" marT="27517" marB="27517">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dirty="0" smtClean="0">
                          <a:solidFill>
                            <a:srgbClr val="FF0000"/>
                          </a:solidFill>
                        </a:rPr>
                        <a:t>R</a:t>
                      </a:r>
                      <a:endParaRPr lang="en-US" sz="2000" b="1" dirty="0">
                        <a:solidFill>
                          <a:srgbClr val="FF0000"/>
                        </a:solidFill>
                      </a:endParaRPr>
                    </a:p>
                  </a:txBody>
                  <a:tcPr marL="55032" marR="55032" marT="27517" marB="27517">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2144">
                <a:tc>
                  <a:txBody>
                    <a:bodyPr/>
                    <a:lstStyle/>
                    <a:p>
                      <a:pPr algn="ctr"/>
                      <a:r>
                        <a:rPr lang="en-US" sz="2000" b="1" dirty="0" smtClean="0">
                          <a:solidFill>
                            <a:schemeClr val="bg1"/>
                          </a:solidFill>
                        </a:rPr>
                        <a:t>U</a:t>
                      </a:r>
                      <a:endParaRPr lang="en-US" sz="2000" b="1" dirty="0">
                        <a:solidFill>
                          <a:schemeClr val="bg1"/>
                        </a:solidFill>
                      </a:endParaRPr>
                    </a:p>
                  </a:txBody>
                  <a:tcPr marL="55032" marR="55032" marT="27517" marB="27517">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2000" b="1" dirty="0" smtClean="0">
                          <a:solidFill>
                            <a:schemeClr val="bg1"/>
                          </a:solidFill>
                        </a:rPr>
                        <a:t>0</a:t>
                      </a:r>
                      <a:endParaRPr lang="en-US" sz="2000" b="1" dirty="0">
                        <a:solidFill>
                          <a:schemeClr val="bg1"/>
                        </a:solidFill>
                      </a:endParaRPr>
                    </a:p>
                  </a:txBody>
                  <a:tcPr marL="55032" marR="55032" marT="27517" marB="27517">
                    <a:lnT w="12700" cap="flat" cmpd="sng" algn="ctr">
                      <a:solidFill>
                        <a:schemeClr val="tx1"/>
                      </a:solidFill>
                      <a:prstDash val="solid"/>
                      <a:round/>
                      <a:headEnd type="none" w="med" len="med"/>
                      <a:tailEnd type="none" w="med" len="med"/>
                    </a:lnT>
                    <a:noFill/>
                  </a:tcPr>
                </a:tc>
                <a:tc>
                  <a:txBody>
                    <a:bodyPr/>
                    <a:lstStyle/>
                    <a:p>
                      <a:pPr algn="ctr"/>
                      <a:r>
                        <a:rPr lang="en-US" sz="2000" b="1" dirty="0" smtClean="0">
                          <a:solidFill>
                            <a:srgbClr val="FF0000"/>
                          </a:solidFill>
                        </a:rPr>
                        <a:t>0</a:t>
                      </a:r>
                      <a:endParaRPr lang="en-US" sz="2000" b="1" dirty="0">
                        <a:solidFill>
                          <a:srgbClr val="FF0000"/>
                        </a:solidFill>
                      </a:endParaRPr>
                    </a:p>
                  </a:txBody>
                  <a:tcPr marL="55032" marR="55032" marT="27517" marB="27517">
                    <a:lnT w="12700" cap="flat" cmpd="sng" algn="ctr">
                      <a:solidFill>
                        <a:schemeClr val="tx1"/>
                      </a:solidFill>
                      <a:prstDash val="solid"/>
                      <a:round/>
                      <a:headEnd type="none" w="med" len="med"/>
                      <a:tailEnd type="none" w="med" len="med"/>
                    </a:lnT>
                    <a:noFill/>
                  </a:tcPr>
                </a:tc>
              </a:tr>
              <a:tr h="412144">
                <a:tc>
                  <a:txBody>
                    <a:bodyPr/>
                    <a:lstStyle/>
                    <a:p>
                      <a:pPr algn="ctr"/>
                      <a:r>
                        <a:rPr lang="en-US" sz="2000" b="1" dirty="0" smtClean="0">
                          <a:solidFill>
                            <a:schemeClr val="bg1"/>
                          </a:solidFill>
                        </a:rPr>
                        <a:t>D</a:t>
                      </a:r>
                      <a:endParaRPr lang="en-US" sz="2000" b="1" dirty="0">
                        <a:solidFill>
                          <a:schemeClr val="bg1"/>
                        </a:solidFill>
                      </a:endParaRPr>
                    </a:p>
                  </a:txBody>
                  <a:tcPr marL="55032" marR="55032" marT="27517" marB="27517">
                    <a:lnL w="12700" cap="flat" cmpd="sng" algn="ctr">
                      <a:noFill/>
                      <a:prstDash val="solid"/>
                      <a:round/>
                      <a:headEnd type="none" w="med" len="med"/>
                      <a:tailEnd type="none" w="med" len="med"/>
                    </a:lnL>
                    <a:noFill/>
                  </a:tcPr>
                </a:tc>
                <a:tc>
                  <a:txBody>
                    <a:bodyPr/>
                    <a:lstStyle/>
                    <a:p>
                      <a:pPr algn="ctr"/>
                      <a:r>
                        <a:rPr lang="en-US" sz="2000" b="1" dirty="0" smtClean="0">
                          <a:solidFill>
                            <a:schemeClr val="bg1"/>
                          </a:solidFill>
                        </a:rPr>
                        <a:t>-2</a:t>
                      </a:r>
                      <a:endParaRPr lang="en-US" sz="2000" b="1" dirty="0">
                        <a:solidFill>
                          <a:schemeClr val="bg1"/>
                        </a:solidFill>
                      </a:endParaRPr>
                    </a:p>
                  </a:txBody>
                  <a:tcPr marL="55032" marR="55032" marT="27517" marB="27517">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rgbClr val="FF0000"/>
                          </a:solidFill>
                        </a:rPr>
                        <a:t>1</a:t>
                      </a:r>
                    </a:p>
                  </a:txBody>
                  <a:tcPr marL="55032" marR="55032" marT="27517" marB="27517">
                    <a:noFill/>
                  </a:tcPr>
                </a:tc>
              </a:tr>
            </a:tbl>
          </a:graphicData>
        </a:graphic>
      </p:graphicFrame>
      <p:sp>
        <p:nvSpPr>
          <p:cNvPr id="13" name="TextBox 12"/>
          <p:cNvSpPr txBox="1"/>
          <p:nvPr/>
        </p:nvSpPr>
        <p:spPr>
          <a:xfrm>
            <a:off x="1026082" y="3387261"/>
            <a:ext cx="4275529" cy="707886"/>
          </a:xfrm>
          <a:prstGeom prst="rect">
            <a:avLst/>
          </a:prstGeom>
          <a:noFill/>
        </p:spPr>
        <p:txBody>
          <a:bodyPr wrap="none" rtlCol="0">
            <a:spAutoFit/>
          </a:bodyPr>
          <a:lstStyle/>
          <a:p>
            <a:pPr algn="l"/>
            <a:r>
              <a:rPr lang="en-US" dirty="0" smtClean="0">
                <a:solidFill>
                  <a:srgbClr val="FFC000"/>
                </a:solidFill>
              </a:rPr>
              <a:t>R isn’t in the support of any equilibrium</a:t>
            </a:r>
          </a:p>
          <a:p>
            <a:pPr algn="l"/>
            <a:r>
              <a:rPr lang="en-US" dirty="0" smtClean="0">
                <a:solidFill>
                  <a:srgbClr val="FFC000"/>
                </a:solidFill>
              </a:rPr>
              <a:t>but is also not a gift</a:t>
            </a:r>
            <a:endParaRPr lang="en-US" dirty="0">
              <a:solidFill>
                <a:srgbClr val="FFC000"/>
              </a:solidFill>
            </a:endParaRPr>
          </a:p>
        </p:txBody>
      </p:sp>
    </p:spTree>
    <p:extLst>
      <p:ext uri="{BB962C8B-B14F-4D97-AF65-F5344CB8AC3E}">
        <p14:creationId xmlns:p14="http://schemas.microsoft.com/office/powerpoint/2010/main" val="6104451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par>
                          <p:cTn id="14" fill="hold">
                            <p:stCondLst>
                              <p:cond delay="500"/>
                            </p:stCondLst>
                            <p:childTnLst>
                              <p:par>
                                <p:cTn id="15" presetID="1" presetClass="entr" presetSubtype="0"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nodeType="afterEffect">
                                  <p:stCondLst>
                                    <p:cond delay="0"/>
                                  </p:stCondLst>
                                  <p:childTnLst>
                                    <p:set>
                                      <p:cBhvr>
                                        <p:cTn id="29" dur="1" fill="hold">
                                          <p:stCondLst>
                                            <p:cond delay="0"/>
                                          </p:stCondLst>
                                        </p:cTn>
                                        <p:tgtEl>
                                          <p:spTgt spid="12"/>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775" y="116545"/>
            <a:ext cx="8731250" cy="463176"/>
          </a:xfrm>
        </p:spPr>
        <p:txBody>
          <a:bodyPr/>
          <a:lstStyle/>
          <a:p>
            <a:r>
              <a:rPr lang="en-US" sz="3200" dirty="0" smtClean="0"/>
              <a:t>Exploitation algorithms</a:t>
            </a:r>
            <a:endParaRPr lang="en-US" sz="1800" dirty="0"/>
          </a:p>
        </p:txBody>
      </p:sp>
      <p:sp>
        <p:nvSpPr>
          <p:cNvPr id="3" name="Content Placeholder 2"/>
          <p:cNvSpPr>
            <a:spLocks noGrp="1"/>
          </p:cNvSpPr>
          <p:nvPr>
            <p:ph idx="1"/>
          </p:nvPr>
        </p:nvSpPr>
        <p:spPr>
          <a:xfrm>
            <a:off x="155864" y="854634"/>
            <a:ext cx="8955243" cy="5641790"/>
          </a:xfrm>
        </p:spPr>
        <p:txBody>
          <a:bodyPr/>
          <a:lstStyle/>
          <a:p>
            <a:pPr marL="457200" indent="-457200">
              <a:spcBef>
                <a:spcPts val="400"/>
              </a:spcBef>
              <a:buFont typeface="+mj-lt"/>
              <a:buAutoNum type="arabicPeriod"/>
            </a:pPr>
            <a:r>
              <a:rPr lang="en-US" sz="2200" dirty="0"/>
              <a:t>Risk </a:t>
            </a:r>
            <a:r>
              <a:rPr lang="en-US" sz="2200" dirty="0" smtClean="0"/>
              <a:t>what you’ve won so far</a:t>
            </a:r>
          </a:p>
          <a:p>
            <a:pPr marL="457200" indent="-457200">
              <a:spcBef>
                <a:spcPts val="400"/>
              </a:spcBef>
              <a:buFont typeface="+mj-lt"/>
              <a:buAutoNum type="arabicPeriod"/>
            </a:pPr>
            <a:r>
              <a:rPr lang="en-US" sz="2200" dirty="0" smtClean="0"/>
              <a:t>Risk what you’ve won so far in expectation (over nature’s &amp; own randomization), i.e., risk the gifts received</a:t>
            </a:r>
          </a:p>
          <a:p>
            <a:pPr lvl="1">
              <a:spcBef>
                <a:spcPts val="400"/>
              </a:spcBef>
            </a:pPr>
            <a:r>
              <a:rPr lang="en-US" sz="2000" dirty="0" smtClean="0"/>
              <a:t>Assuming the opponent plays a nemesis in states where we don’t know</a:t>
            </a:r>
          </a:p>
          <a:p>
            <a:pPr marL="0" indent="0">
              <a:spcBef>
                <a:spcPts val="400"/>
              </a:spcBef>
              <a:buNone/>
            </a:pPr>
            <a:r>
              <a:rPr lang="en-US" sz="2000" dirty="0" smtClean="0"/>
              <a:t>…</a:t>
            </a:r>
          </a:p>
          <a:p>
            <a:pPr>
              <a:spcBef>
                <a:spcPts val="400"/>
              </a:spcBef>
            </a:pPr>
            <a:endParaRPr lang="en-US" sz="2200" b="1" dirty="0" smtClean="0">
              <a:solidFill>
                <a:srgbClr val="FFFF00"/>
              </a:solidFill>
            </a:endParaRPr>
          </a:p>
          <a:p>
            <a:pPr>
              <a:spcBef>
                <a:spcPts val="400"/>
              </a:spcBef>
            </a:pPr>
            <a:r>
              <a:rPr lang="en-US" sz="2200" b="1" dirty="0" smtClean="0">
                <a:solidFill>
                  <a:srgbClr val="FFFF00"/>
                </a:solidFill>
              </a:rPr>
              <a:t>Theorem. </a:t>
            </a:r>
            <a:r>
              <a:rPr lang="en-US" sz="2200" dirty="0" smtClean="0">
                <a:solidFill>
                  <a:srgbClr val="FFFF00"/>
                </a:solidFill>
              </a:rPr>
              <a:t>A strategy for a 2-player 0-sum game is safe </a:t>
            </a:r>
            <a:r>
              <a:rPr lang="en-US" sz="2200" dirty="0" err="1" smtClean="0">
                <a:solidFill>
                  <a:srgbClr val="FFFF00"/>
                </a:solidFill>
              </a:rPr>
              <a:t>iff</a:t>
            </a:r>
            <a:r>
              <a:rPr lang="en-US" sz="2200" dirty="0" smtClean="0">
                <a:solidFill>
                  <a:srgbClr val="FFFF00"/>
                </a:solidFill>
              </a:rPr>
              <a:t> it never risks more than the gifts received according to #2</a:t>
            </a:r>
          </a:p>
          <a:p>
            <a:pPr>
              <a:spcBef>
                <a:spcPts val="400"/>
              </a:spcBef>
            </a:pPr>
            <a:r>
              <a:rPr lang="en-US" sz="2200" dirty="0" smtClean="0"/>
              <a:t>Can be used to make any opponent model / exploitation algorithm safe</a:t>
            </a:r>
          </a:p>
          <a:p>
            <a:pPr>
              <a:spcBef>
                <a:spcPts val="400"/>
              </a:spcBef>
            </a:pPr>
            <a:r>
              <a:rPr lang="en-US" sz="2200" dirty="0" smtClean="0"/>
              <a:t>No prior (non-</a:t>
            </a:r>
            <a:r>
              <a:rPr lang="en-US" sz="2200" dirty="0" err="1" smtClean="0"/>
              <a:t>eq</a:t>
            </a:r>
            <a:r>
              <a:rPr lang="en-US" sz="2200" dirty="0" smtClean="0"/>
              <a:t>) opponent exploitation algorithms are safe</a:t>
            </a:r>
          </a:p>
          <a:p>
            <a:pPr>
              <a:spcBef>
                <a:spcPts val="400"/>
              </a:spcBef>
            </a:pPr>
            <a:r>
              <a:rPr lang="en-US" sz="2200" dirty="0" smtClean="0"/>
              <a:t>#2 experimentally better than more conservative safe exploitation </a:t>
            </a:r>
            <a:r>
              <a:rPr lang="en-US" sz="2200" dirty="0" err="1" smtClean="0"/>
              <a:t>algs</a:t>
            </a:r>
            <a:endParaRPr lang="en-US" sz="2200" dirty="0" smtClean="0"/>
          </a:p>
          <a:p>
            <a:pPr>
              <a:spcBef>
                <a:spcPts val="400"/>
              </a:spcBef>
            </a:pPr>
            <a:r>
              <a:rPr lang="en-US" sz="2200" dirty="0" smtClean="0">
                <a:solidFill>
                  <a:srgbClr val="FFC000"/>
                </a:solidFill>
              </a:rPr>
              <a:t>Suffices to lower bound opponent’s mistakes</a:t>
            </a:r>
            <a:endParaRPr lang="en-US" sz="2200" dirty="0">
              <a:solidFill>
                <a:srgbClr val="FFC000"/>
              </a:solidFill>
            </a:endParaRPr>
          </a:p>
        </p:txBody>
      </p:sp>
      <p:pic>
        <p:nvPicPr>
          <p:cNvPr id="4112" name="Picture 16" descr="C:\Users\sandholm\AppData\Local\Microsoft\Windows\Temporary Internet Files\Content.IE5\WR3A4370\MC90034082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5149" y="929401"/>
            <a:ext cx="288999" cy="291408"/>
          </a:xfrm>
          <a:prstGeom prst="rect">
            <a:avLst/>
          </a:prstGeom>
          <a:noFill/>
          <a:extLst>
            <a:ext uri="{909E8E84-426E-40DD-AFC4-6F175D3DCCD1}">
              <a14:hiddenFill xmlns:a14="http://schemas.microsoft.com/office/drawing/2010/main">
                <a:solidFill>
                  <a:srgbClr val="FFFFFF"/>
                </a:solidFill>
              </a14:hiddenFill>
            </a:ext>
          </a:extLst>
        </p:spPr>
      </p:pic>
      <p:pic>
        <p:nvPicPr>
          <p:cNvPr id="4116" name="Picture 20" descr="C:\Users\sandholm\AppData\Local\Microsoft\Windows\Temporary Internet Files\Content.IE5\4F1J3EZF\MC900442139[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8512" y="1265382"/>
            <a:ext cx="334982" cy="344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95617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nodeType="clickEffect">
                                  <p:stCondLst>
                                    <p:cond delay="0"/>
                                  </p:stCondLst>
                                  <p:childTnLst>
                                    <p:set>
                                      <p:cBhvr>
                                        <p:cTn id="10" dur="1" fill="hold">
                                          <p:stCondLst>
                                            <p:cond delay="0"/>
                                          </p:stCondLst>
                                        </p:cTn>
                                        <p:tgtEl>
                                          <p:spTgt spid="4112"/>
                                        </p:tgtEl>
                                        <p:attrNameLst>
                                          <p:attrName>style.visibility</p:attrName>
                                        </p:attrNameLst>
                                      </p:cBhvr>
                                      <p:to>
                                        <p:strVal val="visible"/>
                                      </p:to>
                                    </p:set>
                                    <p:animEffect transition="in" filter="wipe(down)">
                                      <p:cBhvr>
                                        <p:cTn id="11" dur="580">
                                          <p:stCondLst>
                                            <p:cond delay="0"/>
                                          </p:stCondLst>
                                        </p:cTn>
                                        <p:tgtEl>
                                          <p:spTgt spid="4112"/>
                                        </p:tgtEl>
                                      </p:cBhvr>
                                    </p:animEffect>
                                    <p:anim calcmode="lin" valueType="num">
                                      <p:cBhvr>
                                        <p:cTn id="12" dur="1822" tmFilter="0,0; 0.14,0.36; 0.43,0.73; 0.71,0.91; 1.0,1.0">
                                          <p:stCondLst>
                                            <p:cond delay="0"/>
                                          </p:stCondLst>
                                        </p:cTn>
                                        <p:tgtEl>
                                          <p:spTgt spid="4112"/>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4112"/>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4112"/>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4112"/>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4112"/>
                                        </p:tgtEl>
                                        <p:attrNameLst>
                                          <p:attrName>ppt_y</p:attrName>
                                        </p:attrNameLst>
                                      </p:cBhvr>
                                      <p:tavLst>
                                        <p:tav tm="0" fmla="#ppt_y-sin(pi*$)/81">
                                          <p:val>
                                            <p:fltVal val="0"/>
                                          </p:val>
                                        </p:tav>
                                        <p:tav tm="100000">
                                          <p:val>
                                            <p:fltVal val="1"/>
                                          </p:val>
                                        </p:tav>
                                      </p:tavLst>
                                    </p:anim>
                                    <p:animScale>
                                      <p:cBhvr>
                                        <p:cTn id="17" dur="26">
                                          <p:stCondLst>
                                            <p:cond delay="650"/>
                                          </p:stCondLst>
                                        </p:cTn>
                                        <p:tgtEl>
                                          <p:spTgt spid="4112"/>
                                        </p:tgtEl>
                                      </p:cBhvr>
                                      <p:to x="100000" y="60000"/>
                                    </p:animScale>
                                    <p:animScale>
                                      <p:cBhvr>
                                        <p:cTn id="18" dur="166" decel="50000">
                                          <p:stCondLst>
                                            <p:cond delay="676"/>
                                          </p:stCondLst>
                                        </p:cTn>
                                        <p:tgtEl>
                                          <p:spTgt spid="4112"/>
                                        </p:tgtEl>
                                      </p:cBhvr>
                                      <p:to x="100000" y="100000"/>
                                    </p:animScale>
                                    <p:animScale>
                                      <p:cBhvr>
                                        <p:cTn id="19" dur="26">
                                          <p:stCondLst>
                                            <p:cond delay="1312"/>
                                          </p:stCondLst>
                                        </p:cTn>
                                        <p:tgtEl>
                                          <p:spTgt spid="4112"/>
                                        </p:tgtEl>
                                      </p:cBhvr>
                                      <p:to x="100000" y="80000"/>
                                    </p:animScale>
                                    <p:animScale>
                                      <p:cBhvr>
                                        <p:cTn id="20" dur="166" decel="50000">
                                          <p:stCondLst>
                                            <p:cond delay="1338"/>
                                          </p:stCondLst>
                                        </p:cTn>
                                        <p:tgtEl>
                                          <p:spTgt spid="4112"/>
                                        </p:tgtEl>
                                      </p:cBhvr>
                                      <p:to x="100000" y="100000"/>
                                    </p:animScale>
                                    <p:animScale>
                                      <p:cBhvr>
                                        <p:cTn id="21" dur="26">
                                          <p:stCondLst>
                                            <p:cond delay="1642"/>
                                          </p:stCondLst>
                                        </p:cTn>
                                        <p:tgtEl>
                                          <p:spTgt spid="4112"/>
                                        </p:tgtEl>
                                      </p:cBhvr>
                                      <p:to x="100000" y="90000"/>
                                    </p:animScale>
                                    <p:animScale>
                                      <p:cBhvr>
                                        <p:cTn id="22" dur="166" decel="50000">
                                          <p:stCondLst>
                                            <p:cond delay="1668"/>
                                          </p:stCondLst>
                                        </p:cTn>
                                        <p:tgtEl>
                                          <p:spTgt spid="4112"/>
                                        </p:tgtEl>
                                      </p:cBhvr>
                                      <p:to x="100000" y="100000"/>
                                    </p:animScale>
                                    <p:animScale>
                                      <p:cBhvr>
                                        <p:cTn id="23" dur="26">
                                          <p:stCondLst>
                                            <p:cond delay="1808"/>
                                          </p:stCondLst>
                                        </p:cTn>
                                        <p:tgtEl>
                                          <p:spTgt spid="4112"/>
                                        </p:tgtEl>
                                      </p:cBhvr>
                                      <p:to x="100000" y="95000"/>
                                    </p:animScale>
                                    <p:animScale>
                                      <p:cBhvr>
                                        <p:cTn id="24" dur="166" decel="50000">
                                          <p:stCondLst>
                                            <p:cond delay="1834"/>
                                          </p:stCondLst>
                                        </p:cTn>
                                        <p:tgtEl>
                                          <p:spTgt spid="4112"/>
                                        </p:tgtEl>
                                      </p:cBhvr>
                                      <p:to x="100000" y="100000"/>
                                    </p:animScale>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nodeType="clickEffect">
                                  <p:stCondLst>
                                    <p:cond delay="0"/>
                                  </p:stCondLst>
                                  <p:childTnLst>
                                    <p:set>
                                      <p:cBhvr>
                                        <p:cTn id="34" dur="1" fill="hold">
                                          <p:stCondLst>
                                            <p:cond delay="0"/>
                                          </p:stCondLst>
                                        </p:cTn>
                                        <p:tgtEl>
                                          <p:spTgt spid="4116"/>
                                        </p:tgtEl>
                                        <p:attrNameLst>
                                          <p:attrName>style.visibility</p:attrName>
                                        </p:attrNameLst>
                                      </p:cBhvr>
                                      <p:to>
                                        <p:strVal val="visible"/>
                                      </p:to>
                                    </p:set>
                                    <p:animEffect transition="in" filter="wipe(down)">
                                      <p:cBhvr>
                                        <p:cTn id="35" dur="580">
                                          <p:stCondLst>
                                            <p:cond delay="0"/>
                                          </p:stCondLst>
                                        </p:cTn>
                                        <p:tgtEl>
                                          <p:spTgt spid="4116"/>
                                        </p:tgtEl>
                                      </p:cBhvr>
                                    </p:animEffect>
                                    <p:anim calcmode="lin" valueType="num">
                                      <p:cBhvr>
                                        <p:cTn id="36" dur="1822" tmFilter="0,0; 0.14,0.36; 0.43,0.73; 0.71,0.91; 1.0,1.0">
                                          <p:stCondLst>
                                            <p:cond delay="0"/>
                                          </p:stCondLst>
                                        </p:cTn>
                                        <p:tgtEl>
                                          <p:spTgt spid="4116"/>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4116"/>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4116"/>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4116"/>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4116"/>
                                        </p:tgtEl>
                                        <p:attrNameLst>
                                          <p:attrName>ppt_y</p:attrName>
                                        </p:attrNameLst>
                                      </p:cBhvr>
                                      <p:tavLst>
                                        <p:tav tm="0" fmla="#ppt_y-sin(pi*$)/81">
                                          <p:val>
                                            <p:fltVal val="0"/>
                                          </p:val>
                                        </p:tav>
                                        <p:tav tm="100000">
                                          <p:val>
                                            <p:fltVal val="1"/>
                                          </p:val>
                                        </p:tav>
                                      </p:tavLst>
                                    </p:anim>
                                    <p:animScale>
                                      <p:cBhvr>
                                        <p:cTn id="41" dur="26">
                                          <p:stCondLst>
                                            <p:cond delay="650"/>
                                          </p:stCondLst>
                                        </p:cTn>
                                        <p:tgtEl>
                                          <p:spTgt spid="4116"/>
                                        </p:tgtEl>
                                      </p:cBhvr>
                                      <p:to x="100000" y="60000"/>
                                    </p:animScale>
                                    <p:animScale>
                                      <p:cBhvr>
                                        <p:cTn id="42" dur="166" decel="50000">
                                          <p:stCondLst>
                                            <p:cond delay="676"/>
                                          </p:stCondLst>
                                        </p:cTn>
                                        <p:tgtEl>
                                          <p:spTgt spid="4116"/>
                                        </p:tgtEl>
                                      </p:cBhvr>
                                      <p:to x="100000" y="100000"/>
                                    </p:animScale>
                                    <p:animScale>
                                      <p:cBhvr>
                                        <p:cTn id="43" dur="26">
                                          <p:stCondLst>
                                            <p:cond delay="1312"/>
                                          </p:stCondLst>
                                        </p:cTn>
                                        <p:tgtEl>
                                          <p:spTgt spid="4116"/>
                                        </p:tgtEl>
                                      </p:cBhvr>
                                      <p:to x="100000" y="80000"/>
                                    </p:animScale>
                                    <p:animScale>
                                      <p:cBhvr>
                                        <p:cTn id="44" dur="166" decel="50000">
                                          <p:stCondLst>
                                            <p:cond delay="1338"/>
                                          </p:stCondLst>
                                        </p:cTn>
                                        <p:tgtEl>
                                          <p:spTgt spid="4116"/>
                                        </p:tgtEl>
                                      </p:cBhvr>
                                      <p:to x="100000" y="100000"/>
                                    </p:animScale>
                                    <p:animScale>
                                      <p:cBhvr>
                                        <p:cTn id="45" dur="26">
                                          <p:stCondLst>
                                            <p:cond delay="1642"/>
                                          </p:stCondLst>
                                        </p:cTn>
                                        <p:tgtEl>
                                          <p:spTgt spid="4116"/>
                                        </p:tgtEl>
                                      </p:cBhvr>
                                      <p:to x="100000" y="90000"/>
                                    </p:animScale>
                                    <p:animScale>
                                      <p:cBhvr>
                                        <p:cTn id="46" dur="166" decel="50000">
                                          <p:stCondLst>
                                            <p:cond delay="1668"/>
                                          </p:stCondLst>
                                        </p:cTn>
                                        <p:tgtEl>
                                          <p:spTgt spid="4116"/>
                                        </p:tgtEl>
                                      </p:cBhvr>
                                      <p:to x="100000" y="100000"/>
                                    </p:animScale>
                                    <p:animScale>
                                      <p:cBhvr>
                                        <p:cTn id="47" dur="26">
                                          <p:stCondLst>
                                            <p:cond delay="1808"/>
                                          </p:stCondLst>
                                        </p:cTn>
                                        <p:tgtEl>
                                          <p:spTgt spid="4116"/>
                                        </p:tgtEl>
                                      </p:cBhvr>
                                      <p:to x="100000" y="95000"/>
                                    </p:animScale>
                                    <p:animScale>
                                      <p:cBhvr>
                                        <p:cTn id="48" dur="166" decel="50000">
                                          <p:stCondLst>
                                            <p:cond delay="1834"/>
                                          </p:stCondLst>
                                        </p:cTn>
                                        <p:tgtEl>
                                          <p:spTgt spid="4116"/>
                                        </p:tgtEl>
                                      </p:cBhvr>
                                      <p:to x="100000" y="100000"/>
                                    </p:animScale>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Another opponent exploitation topic: </a:t>
            </a:r>
            <a:br>
              <a:rPr lang="en-US" sz="3200" dirty="0" smtClean="0"/>
            </a:br>
            <a:r>
              <a:rPr lang="en-US" sz="3200" dirty="0" smtClean="0"/>
              <a:t>Learning to win in finite-time zero-sum games</a:t>
            </a:r>
            <a:endParaRPr lang="en-US" sz="3200" dirty="0"/>
          </a:p>
        </p:txBody>
      </p:sp>
      <p:sp>
        <p:nvSpPr>
          <p:cNvPr id="3" name="Content Placeholder 2"/>
          <p:cNvSpPr>
            <a:spLocks noGrp="1"/>
          </p:cNvSpPr>
          <p:nvPr>
            <p:ph idx="1"/>
          </p:nvPr>
        </p:nvSpPr>
        <p:spPr>
          <a:xfrm>
            <a:off x="290585" y="1320035"/>
            <a:ext cx="8702161" cy="5039514"/>
          </a:xfrm>
        </p:spPr>
        <p:txBody>
          <a:bodyPr/>
          <a:lstStyle/>
          <a:p>
            <a:r>
              <a:rPr lang="en-US" sz="2000" dirty="0" smtClean="0"/>
              <a:t>Assumptions:</a:t>
            </a:r>
          </a:p>
          <a:p>
            <a:pPr lvl="1"/>
            <a:r>
              <a:rPr lang="en-US" sz="1800" dirty="0" smtClean="0"/>
              <a:t>Score doesn’t matter, except that player with higher score wins</a:t>
            </a:r>
          </a:p>
          <a:p>
            <a:pPr lvl="1"/>
            <a:r>
              <a:rPr lang="en-US" sz="1800" dirty="0" smtClean="0"/>
              <a:t>Finite (&amp; discrete) time</a:t>
            </a:r>
          </a:p>
          <a:p>
            <a:pPr lvl="1"/>
            <a:r>
              <a:rPr lang="en-US" sz="1800" dirty="0" smtClean="0"/>
              <a:t>Opponent’s strategy is fixed &amp; known =&gt; treated as part of the environment</a:t>
            </a:r>
          </a:p>
          <a:p>
            <a:r>
              <a:rPr lang="en-US" sz="2000" dirty="0" smtClean="0"/>
              <a:t>Modeled as finite-horizon undiscounted MDP</a:t>
            </a:r>
          </a:p>
          <a:p>
            <a:r>
              <a:rPr lang="en-US" sz="2000" dirty="0" smtClean="0"/>
              <a:t>Solved using value iteration</a:t>
            </a:r>
          </a:p>
          <a:p>
            <a:pPr lvl="1"/>
            <a:r>
              <a:rPr lang="en-US" sz="2000" dirty="0" smtClean="0"/>
              <a:t>Efficient because</a:t>
            </a:r>
          </a:p>
          <a:p>
            <a:pPr lvl="2"/>
            <a:r>
              <a:rPr lang="en-US" sz="2000" dirty="0"/>
              <a:t>every layer contains transitions only into the next </a:t>
            </a:r>
            <a:r>
              <a:rPr lang="en-US" sz="2000" dirty="0" smtClean="0"/>
              <a:t>layer, and</a:t>
            </a:r>
          </a:p>
          <a:p>
            <a:pPr lvl="2"/>
            <a:r>
              <a:rPr lang="en-US" sz="2000" dirty="0" smtClean="0"/>
              <a:t>at </a:t>
            </a:r>
            <a:r>
              <a:rPr lang="en-US" sz="2000" dirty="0"/>
              <a:t>iteration </a:t>
            </a:r>
            <a:r>
              <a:rPr lang="en-US" sz="2000" dirty="0" smtClean="0"/>
              <a:t>k, </a:t>
            </a:r>
            <a:r>
              <a:rPr lang="en-US" sz="2000" dirty="0"/>
              <a:t>the only values that change are those for </a:t>
            </a:r>
            <a:r>
              <a:rPr lang="en-US" sz="2000" dirty="0" smtClean="0"/>
              <a:t>states (</a:t>
            </a:r>
            <a:r>
              <a:rPr lang="en-US" sz="2000" dirty="0"/>
              <a:t>s, t, </a:t>
            </a:r>
            <a:r>
              <a:rPr lang="en-US" sz="2000" dirty="0" err="1"/>
              <a:t>ir</a:t>
            </a:r>
            <a:r>
              <a:rPr lang="en-US" sz="2000" dirty="0"/>
              <a:t>) such that t = </a:t>
            </a:r>
            <a:r>
              <a:rPr lang="en-US" sz="2000" dirty="0" smtClean="0"/>
              <a:t>k </a:t>
            </a:r>
          </a:p>
          <a:p>
            <a:pPr lvl="1"/>
            <a:r>
              <a:rPr lang="en-US" sz="2000" dirty="0" smtClean="0"/>
              <a:t>Quadratic in state space size and in time horizon</a:t>
            </a:r>
          </a:p>
          <a:p>
            <a:pPr lvl="2"/>
            <a:r>
              <a:rPr lang="en-US" sz="1600" dirty="0" smtClean="0"/>
              <a:t>=&gt; Heuristic simplification techniques introduced for large problems</a:t>
            </a:r>
          </a:p>
          <a:p>
            <a:pPr lvl="3"/>
            <a:r>
              <a:rPr lang="en-US" sz="1400" dirty="0" smtClean="0"/>
              <a:t>Only change the policy every k steps</a:t>
            </a:r>
          </a:p>
          <a:p>
            <a:pPr lvl="3"/>
            <a:r>
              <a:rPr lang="en-US" sz="1400" dirty="0" smtClean="0"/>
              <a:t>Only change policy in the last k steps</a:t>
            </a:r>
          </a:p>
          <a:p>
            <a:pPr lvl="3"/>
            <a:r>
              <a:rPr lang="en-US" sz="1400" dirty="0" smtClean="0"/>
              <a:t>Logarithmic time resolution (finer time resolution near the end)</a:t>
            </a:r>
            <a:endParaRPr lang="en-US" sz="1200" dirty="0"/>
          </a:p>
        </p:txBody>
      </p:sp>
      <p:sp>
        <p:nvSpPr>
          <p:cNvPr id="4" name="Rectangle 3"/>
          <p:cNvSpPr/>
          <p:nvPr/>
        </p:nvSpPr>
        <p:spPr>
          <a:xfrm>
            <a:off x="232256" y="6418848"/>
            <a:ext cx="3110916" cy="369332"/>
          </a:xfrm>
          <a:prstGeom prst="rect">
            <a:avLst/>
          </a:prstGeom>
        </p:spPr>
        <p:txBody>
          <a:bodyPr wrap="none">
            <a:spAutoFit/>
          </a:bodyPr>
          <a:lstStyle/>
          <a:p>
            <a:pPr algn="l"/>
            <a:r>
              <a:rPr lang="en-US" sz="1800" dirty="0" smtClean="0">
                <a:solidFill>
                  <a:schemeClr val="accent2"/>
                </a:solidFill>
              </a:rPr>
              <a:t>[</a:t>
            </a:r>
            <a:r>
              <a:rPr lang="en-US" sz="1800" dirty="0" err="1" smtClean="0">
                <a:solidFill>
                  <a:schemeClr val="accent2"/>
                </a:solidFill>
              </a:rPr>
              <a:t>McMillen</a:t>
            </a:r>
            <a:r>
              <a:rPr lang="en-US" sz="1800" dirty="0" smtClean="0">
                <a:solidFill>
                  <a:schemeClr val="accent2"/>
                </a:solidFill>
              </a:rPr>
              <a:t> &amp; Veloso AAAI-07]</a:t>
            </a:r>
            <a:endParaRPr lang="en-US" sz="1800" dirty="0"/>
          </a:p>
        </p:txBody>
      </p:sp>
    </p:spTree>
    <p:extLst>
      <p:ext uri="{BB962C8B-B14F-4D97-AF65-F5344CB8AC3E}">
        <p14:creationId xmlns:p14="http://schemas.microsoft.com/office/powerpoint/2010/main" val="338304490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219" y="83648"/>
            <a:ext cx="8731250" cy="486992"/>
          </a:xfrm>
        </p:spPr>
        <p:txBody>
          <a:bodyPr/>
          <a:lstStyle/>
          <a:p>
            <a:r>
              <a:rPr lang="en-US" dirty="0" smtClean="0"/>
              <a:t>Example</a:t>
            </a:r>
            <a:endParaRPr lang="en-US" dirty="0"/>
          </a:p>
        </p:txBody>
      </p:sp>
      <p:sp>
        <p:nvSpPr>
          <p:cNvPr id="3" name="Content Placeholder 2"/>
          <p:cNvSpPr>
            <a:spLocks noGrp="1"/>
          </p:cNvSpPr>
          <p:nvPr>
            <p:ph idx="1"/>
          </p:nvPr>
        </p:nvSpPr>
        <p:spPr>
          <a:xfrm>
            <a:off x="158129" y="6091416"/>
            <a:ext cx="8703821" cy="432636"/>
          </a:xfrm>
        </p:spPr>
        <p:txBody>
          <a:bodyPr/>
          <a:lstStyle/>
          <a:p>
            <a:pPr marL="0" indent="0">
              <a:buNone/>
            </a:pPr>
            <a:r>
              <a:rPr lang="en-US" sz="2000" dirty="0" smtClean="0">
                <a:solidFill>
                  <a:srgbClr val="FFC000"/>
                </a:solidFill>
              </a:rPr>
              <a:t>These kinds of strategies happen in many sports, e.g., sailing, hockey, </a:t>
            </a:r>
            <a:r>
              <a:rPr lang="en-US" sz="2000" dirty="0">
                <a:solidFill>
                  <a:srgbClr val="FFC000"/>
                </a:solidFill>
              </a:rPr>
              <a:t>soccer, </a:t>
            </a:r>
            <a:r>
              <a:rPr lang="en-US" sz="2000" dirty="0" smtClean="0">
                <a:solidFill>
                  <a:srgbClr val="FFC000"/>
                </a:solidFill>
              </a:rPr>
              <a:t>…</a:t>
            </a:r>
            <a:endParaRPr lang="en-US" sz="2000" dirty="0">
              <a:solidFill>
                <a:srgbClr val="FFC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303" y="689952"/>
            <a:ext cx="5740782" cy="2360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95633" y="1618076"/>
            <a:ext cx="2014430" cy="707886"/>
          </a:xfrm>
          <a:prstGeom prst="rect">
            <a:avLst/>
          </a:prstGeom>
          <a:noFill/>
        </p:spPr>
        <p:txBody>
          <a:bodyPr wrap="square" rtlCol="0">
            <a:spAutoFit/>
          </a:bodyPr>
          <a:lstStyle/>
          <a:p>
            <a:pPr algn="l"/>
            <a:r>
              <a:rPr lang="en-US" dirty="0" smtClean="0"/>
              <a:t>Input </a:t>
            </a:r>
            <a:br>
              <a:rPr lang="en-US" dirty="0" smtClean="0"/>
            </a:br>
            <a:r>
              <a:rPr lang="en-US" dirty="0" smtClean="0"/>
              <a:t>(i.e., setting):</a:t>
            </a:r>
            <a:endParaRPr lang="en-US" dirty="0"/>
          </a:p>
        </p:txBody>
      </p:sp>
      <p:sp>
        <p:nvSpPr>
          <p:cNvPr id="6" name="TextBox 5"/>
          <p:cNvSpPr txBox="1"/>
          <p:nvPr/>
        </p:nvSpPr>
        <p:spPr>
          <a:xfrm>
            <a:off x="587829" y="4250974"/>
            <a:ext cx="2781013" cy="707886"/>
          </a:xfrm>
          <a:prstGeom prst="rect">
            <a:avLst/>
          </a:prstGeom>
          <a:noFill/>
        </p:spPr>
        <p:txBody>
          <a:bodyPr wrap="square" rtlCol="0">
            <a:spAutoFit/>
          </a:bodyPr>
          <a:lstStyle/>
          <a:p>
            <a:pPr algn="l"/>
            <a:r>
              <a:rPr lang="en-US" dirty="0" smtClean="0"/>
              <a:t>Output</a:t>
            </a:r>
          </a:p>
          <a:p>
            <a:pPr algn="l"/>
            <a:r>
              <a:rPr lang="en-US" dirty="0" smtClean="0"/>
              <a:t>(i.e., optimal strategy):</a:t>
            </a:r>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2177" y="3119385"/>
            <a:ext cx="3939483" cy="29710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Isosceles Triangle 4"/>
          <p:cNvSpPr/>
          <p:nvPr/>
        </p:nvSpPr>
        <p:spPr bwMode="auto">
          <a:xfrm>
            <a:off x="3868440" y="4475747"/>
            <a:ext cx="1663796" cy="1168782"/>
          </a:xfrm>
          <a:prstGeom prst="triangle">
            <a:avLst>
              <a:gd name="adj" fmla="val 50413"/>
            </a:avLst>
          </a:prstGeom>
          <a:solidFill>
            <a:schemeClr val="bg1"/>
          </a:solidFill>
          <a:ln w="38100" cap="flat" cmpd="sng" algn="ctr">
            <a:solidFill>
              <a:schemeClr val="bg1"/>
            </a:solidFill>
            <a:prstDash val="solid"/>
            <a:round/>
            <a:headEnd type="none" w="med" len="med"/>
            <a:tailEnd type="triangl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bg1"/>
              </a:solidFill>
              <a:effectLst/>
              <a:latin typeface="Times New Roman" pitchFamily="18" charset="0"/>
            </a:endParaRPr>
          </a:p>
        </p:txBody>
      </p:sp>
      <p:sp>
        <p:nvSpPr>
          <p:cNvPr id="9" name="Isosceles Triangle 8"/>
          <p:cNvSpPr/>
          <p:nvPr/>
        </p:nvSpPr>
        <p:spPr bwMode="auto">
          <a:xfrm>
            <a:off x="5622759" y="4475747"/>
            <a:ext cx="1663796" cy="1168782"/>
          </a:xfrm>
          <a:prstGeom prst="triangle">
            <a:avLst>
              <a:gd name="adj" fmla="val 49587"/>
            </a:avLst>
          </a:prstGeom>
          <a:solidFill>
            <a:schemeClr val="bg1"/>
          </a:solidFill>
          <a:ln w="38100" cap="flat" cmpd="sng" algn="ctr">
            <a:solidFill>
              <a:schemeClr val="bg1"/>
            </a:solidFill>
            <a:prstDash val="solid"/>
            <a:round/>
            <a:headEnd type="none" w="med" len="med"/>
            <a:tailEnd type="triangl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bg1"/>
              </a:solidFill>
              <a:effectLst/>
              <a:latin typeface="Times New Roman" pitchFamily="18" charset="0"/>
            </a:endParaRPr>
          </a:p>
        </p:txBody>
      </p:sp>
    </p:spTree>
    <p:extLst>
      <p:ext uri="{BB962C8B-B14F-4D97-AF65-F5344CB8AC3E}">
        <p14:creationId xmlns:p14="http://schemas.microsoft.com/office/powerpoint/2010/main" val="364037176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238651" y="342452"/>
            <a:ext cx="8731250" cy="624667"/>
          </a:xfrm>
        </p:spPr>
        <p:txBody>
          <a:bodyPr/>
          <a:lstStyle/>
          <a:p>
            <a:r>
              <a:rPr lang="en-US" sz="4000" dirty="0"/>
              <a:t>C</a:t>
            </a:r>
            <a:r>
              <a:rPr lang="en-US" sz="4000" dirty="0" smtClean="0"/>
              <a:t>urrent &amp; future </a:t>
            </a:r>
            <a:r>
              <a:rPr lang="en-US" sz="4000" dirty="0" smtClean="0"/>
              <a:t>research on opponent exploitation</a:t>
            </a:r>
            <a:endParaRPr lang="en-US" sz="4000" dirty="0" smtClean="0"/>
          </a:p>
        </p:txBody>
      </p:sp>
      <p:sp>
        <p:nvSpPr>
          <p:cNvPr id="43011" name="Rectangle 3"/>
          <p:cNvSpPr>
            <a:spLocks noGrp="1" noChangeArrowheads="1"/>
          </p:cNvSpPr>
          <p:nvPr>
            <p:ph type="body" idx="1"/>
          </p:nvPr>
        </p:nvSpPr>
        <p:spPr>
          <a:xfrm>
            <a:off x="276318" y="1780674"/>
            <a:ext cx="8572454" cy="4278254"/>
          </a:xfrm>
        </p:spPr>
        <p:txBody>
          <a:bodyPr/>
          <a:lstStyle/>
          <a:p>
            <a:pPr>
              <a:spcBef>
                <a:spcPts val="0"/>
              </a:spcBef>
              <a:defRPr/>
            </a:pPr>
            <a:r>
              <a:rPr lang="en-US" sz="2800" dirty="0" smtClean="0"/>
              <a:t>Understanding </a:t>
            </a:r>
            <a:r>
              <a:rPr lang="en-US" sz="2800" dirty="0" smtClean="0"/>
              <a:t>exploration vs exploitation vs safety</a:t>
            </a:r>
          </a:p>
          <a:p>
            <a:pPr>
              <a:spcBef>
                <a:spcPts val="0"/>
              </a:spcBef>
              <a:defRPr/>
            </a:pPr>
            <a:endParaRPr lang="en-US" sz="2800" dirty="0" smtClean="0"/>
          </a:p>
          <a:p>
            <a:pPr>
              <a:spcBef>
                <a:spcPts val="0"/>
              </a:spcBef>
              <a:defRPr/>
            </a:pPr>
            <a:r>
              <a:rPr lang="en-US" sz="2800" dirty="0" smtClean="0"/>
              <a:t>In DBBR, what if there are multiple equilibria or near-equilibria?</a:t>
            </a:r>
          </a:p>
          <a:p>
            <a:pPr>
              <a:spcBef>
                <a:spcPts val="0"/>
              </a:spcBef>
              <a:defRPr/>
            </a:pPr>
            <a:endParaRPr lang="en-US" sz="2800" dirty="0" smtClean="0"/>
          </a:p>
          <a:p>
            <a:pPr>
              <a:spcBef>
                <a:spcPts val="0"/>
              </a:spcBef>
              <a:defRPr/>
            </a:pPr>
            <a:r>
              <a:rPr lang="en-US" sz="2800" dirty="0" smtClean="0"/>
              <a:t>Application </a:t>
            </a:r>
            <a:r>
              <a:rPr lang="en-US" sz="2800" dirty="0" smtClean="0"/>
              <a:t>to other games (</a:t>
            </a:r>
            <a:r>
              <a:rPr lang="en-US" sz="2800" dirty="0" smtClean="0"/>
              <a:t>medicine </a:t>
            </a:r>
            <a:r>
              <a:rPr lang="en-US" sz="2800" dirty="0" smtClean="0">
                <a:solidFill>
                  <a:schemeClr val="accent2"/>
                </a:solidFill>
              </a:rPr>
              <a:t>[Kroer &amp; Sandholm IJCAI-16]</a:t>
            </a:r>
            <a:r>
              <a:rPr lang="en-US" sz="2800" dirty="0" smtClean="0"/>
              <a:t>, </a:t>
            </a:r>
            <a:r>
              <a:rPr lang="en-US" sz="2800" dirty="0" smtClean="0"/>
              <a:t>cybersecurity, etc.)</a:t>
            </a:r>
          </a:p>
        </p:txBody>
      </p:sp>
    </p:spTree>
    <p:extLst>
      <p:ext uri="{BB962C8B-B14F-4D97-AF65-F5344CB8AC3E}">
        <p14:creationId xmlns:p14="http://schemas.microsoft.com/office/powerpoint/2010/main" val="280493743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397" y="302876"/>
            <a:ext cx="8731250" cy="749300"/>
          </a:xfrm>
        </p:spPr>
        <p:txBody>
          <a:bodyPr/>
          <a:lstStyle/>
          <a:p>
            <a:r>
              <a:rPr lang="en-US" dirty="0" smtClean="0"/>
              <a:t>Traditionally two </a:t>
            </a:r>
            <a:r>
              <a:rPr lang="en-US" dirty="0" smtClean="0"/>
              <a:t>approaches to tackling games</a:t>
            </a:r>
            <a:endParaRPr lang="en-US" dirty="0"/>
          </a:p>
        </p:txBody>
      </p:sp>
      <p:sp>
        <p:nvSpPr>
          <p:cNvPr id="3" name="Content Placeholder 2"/>
          <p:cNvSpPr>
            <a:spLocks noGrp="1"/>
          </p:cNvSpPr>
          <p:nvPr>
            <p:ph idx="1"/>
          </p:nvPr>
        </p:nvSpPr>
        <p:spPr>
          <a:xfrm>
            <a:off x="282169" y="1815049"/>
            <a:ext cx="8646223" cy="4632199"/>
          </a:xfrm>
        </p:spPr>
        <p:txBody>
          <a:bodyPr/>
          <a:lstStyle/>
          <a:p>
            <a:r>
              <a:rPr lang="en-US" sz="2800" dirty="0" smtClean="0">
                <a:solidFill>
                  <a:srgbClr val="FFFF00"/>
                </a:solidFill>
              </a:rPr>
              <a:t>Game theory approach </a:t>
            </a:r>
            <a:r>
              <a:rPr lang="en-US" sz="2800" dirty="0" smtClean="0"/>
              <a:t>(</a:t>
            </a:r>
            <a:r>
              <a:rPr lang="en-US" sz="2800" dirty="0" err="1" smtClean="0"/>
              <a:t>abstraction+equilibrium</a:t>
            </a:r>
            <a:r>
              <a:rPr lang="en-US" sz="2800" dirty="0" smtClean="0"/>
              <a:t> finding)</a:t>
            </a:r>
          </a:p>
          <a:p>
            <a:pPr lvl="1"/>
            <a:r>
              <a:rPr lang="en-US" sz="2400" dirty="0" smtClean="0"/>
              <a:t>Safe in 2-person 0-sum games</a:t>
            </a:r>
          </a:p>
          <a:p>
            <a:pPr lvl="1"/>
            <a:r>
              <a:rPr lang="en-US" sz="2400" dirty="0" smtClean="0"/>
              <a:t>Doesn’t maximally exploit weaknesses in opponent(s)</a:t>
            </a:r>
          </a:p>
          <a:p>
            <a:endParaRPr lang="en-US" sz="2800" dirty="0" smtClean="0">
              <a:solidFill>
                <a:srgbClr val="FFFF00"/>
              </a:solidFill>
            </a:endParaRPr>
          </a:p>
          <a:p>
            <a:r>
              <a:rPr lang="en-US" sz="2800" dirty="0" smtClean="0">
                <a:solidFill>
                  <a:srgbClr val="FFFF00"/>
                </a:solidFill>
              </a:rPr>
              <a:t>Opponent </a:t>
            </a:r>
            <a:r>
              <a:rPr lang="en-US" sz="2800" dirty="0" smtClean="0">
                <a:solidFill>
                  <a:srgbClr val="FFFF00"/>
                </a:solidFill>
              </a:rPr>
              <a:t>modeling/exploitation</a:t>
            </a:r>
            <a:endParaRPr lang="en-US" sz="2800" dirty="0" smtClean="0">
              <a:solidFill>
                <a:srgbClr val="FFFF00"/>
              </a:solidFill>
            </a:endParaRPr>
          </a:p>
          <a:p>
            <a:pPr lvl="1"/>
            <a:r>
              <a:rPr lang="en-US" sz="2400" dirty="0" smtClean="0"/>
              <a:t>Needs prohibitively many repetitions to learn in large games (loses too much during learning)</a:t>
            </a:r>
          </a:p>
          <a:p>
            <a:pPr lvl="2"/>
            <a:r>
              <a:rPr lang="en-US" sz="2000" dirty="0" smtClean="0"/>
              <a:t>Crushed by game theory approach in Texas Hold’em</a:t>
            </a:r>
          </a:p>
          <a:p>
            <a:pPr lvl="2"/>
            <a:r>
              <a:rPr lang="en-US" sz="2000" dirty="0" smtClean="0"/>
              <a:t>Same would be true of no-regret learning algorithms</a:t>
            </a:r>
          </a:p>
          <a:p>
            <a:pPr lvl="1"/>
            <a:r>
              <a:rPr lang="en-US" sz="2400" i="1" dirty="0" smtClean="0"/>
              <a:t>Get-taught-and-exploited problem </a:t>
            </a:r>
            <a:r>
              <a:rPr lang="en-US" sz="2400" dirty="0" smtClean="0"/>
              <a:t>[Sandholm AIJ-07]</a:t>
            </a:r>
          </a:p>
        </p:txBody>
      </p:sp>
    </p:spTree>
    <p:extLst>
      <p:ext uri="{BB962C8B-B14F-4D97-AF65-F5344CB8AC3E}">
        <p14:creationId xmlns:p14="http://schemas.microsoft.com/office/powerpoint/2010/main" val="110313002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6200" y="220820"/>
            <a:ext cx="8912225" cy="749300"/>
          </a:xfrm>
        </p:spPr>
        <p:txBody>
          <a:bodyPr/>
          <a:lstStyle/>
          <a:p>
            <a:r>
              <a:rPr lang="en-US" sz="4000" dirty="0" smtClean="0"/>
              <a:t>Let’s hybridize the two approaches</a:t>
            </a:r>
            <a:endParaRPr lang="en-US" sz="2800" dirty="0" smtClean="0"/>
          </a:p>
        </p:txBody>
      </p:sp>
      <p:sp>
        <p:nvSpPr>
          <p:cNvPr id="4099" name="Rectangle 3"/>
          <p:cNvSpPr>
            <a:spLocks noGrp="1" noChangeArrowheads="1"/>
          </p:cNvSpPr>
          <p:nvPr>
            <p:ph type="body" idx="1"/>
          </p:nvPr>
        </p:nvSpPr>
        <p:spPr>
          <a:xfrm>
            <a:off x="215787" y="1010325"/>
            <a:ext cx="8735707" cy="4603066"/>
          </a:xfrm>
        </p:spPr>
        <p:txBody>
          <a:bodyPr/>
          <a:lstStyle/>
          <a:p>
            <a:r>
              <a:rPr lang="en-US" sz="2800" dirty="0" smtClean="0"/>
              <a:t>Start playing based on pre-computed (near-)equilibrium</a:t>
            </a:r>
          </a:p>
          <a:p>
            <a:r>
              <a:rPr lang="en-US" sz="2800" dirty="0" smtClean="0"/>
              <a:t>As we learn opponent(s) deviate from equilibrium, adjust our strategy to exploit their weaknesses</a:t>
            </a:r>
          </a:p>
          <a:p>
            <a:pPr lvl="1"/>
            <a:r>
              <a:rPr lang="en-US" sz="2400" dirty="0" smtClean="0"/>
              <a:t>Adjust more in points of game where more data now available</a:t>
            </a:r>
          </a:p>
          <a:p>
            <a:pPr lvl="1"/>
            <a:r>
              <a:rPr lang="en-US" sz="2400" dirty="0" smtClean="0"/>
              <a:t>Requires no prior knowledge about opponent</a:t>
            </a:r>
          </a:p>
          <a:p>
            <a:r>
              <a:rPr lang="en-US" sz="2800" dirty="0" smtClean="0"/>
              <a:t>Significantly </a:t>
            </a:r>
            <a:r>
              <a:rPr lang="en-US" sz="2800" dirty="0"/>
              <a:t>outperforms game-theory-based base strategy in 2-player limit Texas Hold’em against </a:t>
            </a:r>
          </a:p>
          <a:p>
            <a:pPr lvl="1"/>
            <a:r>
              <a:rPr lang="en-US" sz="2400" dirty="0"/>
              <a:t>trivial opponents</a:t>
            </a:r>
          </a:p>
          <a:p>
            <a:pPr lvl="1"/>
            <a:r>
              <a:rPr lang="en-US" sz="2400" dirty="0"/>
              <a:t>weak opponents from AAAI computer poker </a:t>
            </a:r>
            <a:r>
              <a:rPr lang="en-US" sz="2400" dirty="0" smtClean="0"/>
              <a:t>competitions</a:t>
            </a:r>
            <a:endParaRPr lang="en-US" sz="2800" dirty="0"/>
          </a:p>
          <a:p>
            <a:r>
              <a:rPr lang="en-US" sz="2800" dirty="0"/>
              <a:t>Don’t have to turn this on against strong opponents</a:t>
            </a:r>
          </a:p>
          <a:p>
            <a:pPr lvl="1"/>
            <a:endParaRPr lang="en-US" sz="2400" dirty="0" smtClean="0"/>
          </a:p>
          <a:p>
            <a:pPr>
              <a:buNone/>
            </a:pPr>
            <a:endParaRPr lang="en-US" sz="2800" dirty="0" smtClean="0"/>
          </a:p>
        </p:txBody>
      </p:sp>
      <p:sp>
        <p:nvSpPr>
          <p:cNvPr id="2" name="Rectangle 1"/>
          <p:cNvSpPr/>
          <p:nvPr/>
        </p:nvSpPr>
        <p:spPr>
          <a:xfrm>
            <a:off x="215788" y="6336476"/>
            <a:ext cx="3670685" cy="369332"/>
          </a:xfrm>
          <a:prstGeom prst="rect">
            <a:avLst/>
          </a:prstGeom>
        </p:spPr>
        <p:txBody>
          <a:bodyPr wrap="none">
            <a:spAutoFit/>
          </a:bodyPr>
          <a:lstStyle/>
          <a:p>
            <a:pPr algn="l"/>
            <a:r>
              <a:rPr lang="en-US" sz="1800" dirty="0">
                <a:solidFill>
                  <a:schemeClr val="accent2"/>
                </a:solidFill>
              </a:rPr>
              <a:t>[Ganzfried &amp; Sandholm AAMAS-11]</a:t>
            </a:r>
            <a:endParaRPr lang="en-US" sz="1800" dirty="0"/>
          </a:p>
        </p:txBody>
      </p:sp>
    </p:spTree>
    <p:extLst>
      <p:ext uri="{BB962C8B-B14F-4D97-AF65-F5344CB8AC3E}">
        <p14:creationId xmlns:p14="http://schemas.microsoft.com/office/powerpoint/2010/main" val="118740597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6200" y="220820"/>
            <a:ext cx="8912225" cy="749300"/>
          </a:xfrm>
        </p:spPr>
        <p:txBody>
          <a:bodyPr/>
          <a:lstStyle/>
          <a:p>
            <a:r>
              <a:rPr lang="en-US" sz="4000" dirty="0" smtClean="0"/>
              <a:t>Let’s hybridize the two approaches</a:t>
            </a:r>
            <a:endParaRPr lang="en-US" sz="2800" dirty="0" smtClean="0"/>
          </a:p>
        </p:txBody>
      </p:sp>
      <p:sp>
        <p:nvSpPr>
          <p:cNvPr id="4099" name="Rectangle 3"/>
          <p:cNvSpPr>
            <a:spLocks noGrp="1" noChangeArrowheads="1"/>
          </p:cNvSpPr>
          <p:nvPr>
            <p:ph type="body" idx="1"/>
          </p:nvPr>
        </p:nvSpPr>
        <p:spPr>
          <a:xfrm>
            <a:off x="342836" y="1635967"/>
            <a:ext cx="8422226" cy="4603066"/>
          </a:xfrm>
        </p:spPr>
        <p:txBody>
          <a:bodyPr/>
          <a:lstStyle/>
          <a:p>
            <a:r>
              <a:rPr lang="en-US" sz="2800" dirty="0" smtClean="0"/>
              <a:t>Start playing based on game theory approach</a:t>
            </a:r>
          </a:p>
          <a:p>
            <a:endParaRPr lang="en-US" sz="2800" dirty="0" smtClean="0"/>
          </a:p>
          <a:p>
            <a:r>
              <a:rPr lang="en-US" sz="2800" dirty="0" smtClean="0"/>
              <a:t>As we learn opponent(s) deviate from equilibrium, start adjusting our strategy to exploit their weaknesses</a:t>
            </a:r>
          </a:p>
          <a:p>
            <a:pPr lvl="1"/>
            <a:r>
              <a:rPr lang="en-US" sz="2400" dirty="0" smtClean="0"/>
              <a:t>Requires no prior knowledge about the opponent</a:t>
            </a:r>
          </a:p>
          <a:p>
            <a:pPr lvl="1"/>
            <a:r>
              <a:rPr lang="en-US" sz="2400" dirty="0" smtClean="0"/>
              <a:t>Adjust more in points of the game for which more data is now available</a:t>
            </a:r>
          </a:p>
          <a:p>
            <a:pPr>
              <a:buNone/>
            </a:pPr>
            <a:endParaRPr lang="en-US" sz="2800" dirty="0" smtClean="0"/>
          </a:p>
        </p:txBody>
      </p:sp>
      <p:sp>
        <p:nvSpPr>
          <p:cNvPr id="2" name="Rectangle 1"/>
          <p:cNvSpPr/>
          <p:nvPr/>
        </p:nvSpPr>
        <p:spPr>
          <a:xfrm>
            <a:off x="215788" y="6336476"/>
            <a:ext cx="3670685" cy="369332"/>
          </a:xfrm>
          <a:prstGeom prst="rect">
            <a:avLst/>
          </a:prstGeom>
        </p:spPr>
        <p:txBody>
          <a:bodyPr wrap="none">
            <a:spAutoFit/>
          </a:bodyPr>
          <a:lstStyle/>
          <a:p>
            <a:pPr algn="l"/>
            <a:r>
              <a:rPr lang="en-US" sz="1800" dirty="0">
                <a:solidFill>
                  <a:schemeClr val="accent2"/>
                </a:solidFill>
              </a:rPr>
              <a:t>[Ganzfried &amp; Sandholm AAMAS-11]</a:t>
            </a:r>
            <a:endParaRPr lang="en-US" sz="1800" dirty="0"/>
          </a:p>
        </p:txBody>
      </p:sp>
    </p:spTree>
    <p:extLst>
      <p:ext uri="{BB962C8B-B14F-4D97-AF65-F5344CB8AC3E}">
        <p14:creationId xmlns:p14="http://schemas.microsoft.com/office/powerpoint/2010/main" val="112031555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775" y="183573"/>
            <a:ext cx="8731250" cy="749300"/>
          </a:xfrm>
        </p:spPr>
        <p:txBody>
          <a:bodyPr/>
          <a:lstStyle/>
          <a:p>
            <a:r>
              <a:rPr lang="en-US" sz="2800" i="1" dirty="0" smtClean="0"/>
              <a:t>Deviation-Based Best Response </a:t>
            </a:r>
            <a:r>
              <a:rPr lang="en-US" sz="2800" i="1" dirty="0" smtClean="0"/>
              <a:t>(DBBR) </a:t>
            </a:r>
            <a:r>
              <a:rPr lang="en-US" sz="2800" dirty="0" smtClean="0"/>
              <a:t>algorithm</a:t>
            </a:r>
            <a:r>
              <a:rPr lang="en-US" sz="2800" dirty="0" smtClean="0"/>
              <a:t/>
            </a:r>
            <a:br>
              <a:rPr lang="en-US" sz="2800" dirty="0" smtClean="0"/>
            </a:br>
            <a:r>
              <a:rPr lang="en-US" sz="2400" i="1" dirty="0" smtClean="0"/>
              <a:t>(generalizes to multi-player games)</a:t>
            </a:r>
            <a:endParaRPr lang="en-US" sz="2400" i="1" dirty="0"/>
          </a:p>
        </p:txBody>
      </p:sp>
      <p:sp>
        <p:nvSpPr>
          <p:cNvPr id="3" name="Content Placeholder 2"/>
          <p:cNvSpPr>
            <a:spLocks noGrp="1"/>
          </p:cNvSpPr>
          <p:nvPr>
            <p:ph idx="1"/>
          </p:nvPr>
        </p:nvSpPr>
        <p:spPr/>
        <p:txBody>
          <a:bodyPr/>
          <a:lstStyle/>
          <a:p>
            <a:r>
              <a:rPr lang="en-US" sz="2400" dirty="0" smtClean="0"/>
              <a:t>Compute an approximate equilibrium</a:t>
            </a:r>
          </a:p>
          <a:p>
            <a:r>
              <a:rPr lang="en-US" sz="2400" dirty="0" smtClean="0"/>
              <a:t>Maintain counters of opponent’s play throughout the match</a:t>
            </a:r>
          </a:p>
          <a:p>
            <a:r>
              <a:rPr lang="en-US" sz="2400" b="1" dirty="0" smtClean="0"/>
              <a:t>for</a:t>
            </a:r>
            <a:r>
              <a:rPr lang="en-US" sz="2400" dirty="0" smtClean="0"/>
              <a:t> </a:t>
            </a:r>
            <a:r>
              <a:rPr lang="en-US" sz="2400" i="1" dirty="0" smtClean="0"/>
              <a:t>n</a:t>
            </a:r>
            <a:r>
              <a:rPr lang="en-US" sz="2400" dirty="0" smtClean="0"/>
              <a:t> = 1 </a:t>
            </a:r>
            <a:r>
              <a:rPr lang="en-US" sz="2400" b="1" dirty="0" smtClean="0"/>
              <a:t>to</a:t>
            </a:r>
            <a:r>
              <a:rPr lang="en-US" sz="2400" dirty="0" smtClean="0"/>
              <a:t> |public histories|</a:t>
            </a:r>
          </a:p>
          <a:p>
            <a:pPr lvl="1"/>
            <a:r>
              <a:rPr lang="en-US" sz="2000" dirty="0" smtClean="0"/>
              <a:t>Compute posterior action probabilities at </a:t>
            </a:r>
            <a:r>
              <a:rPr lang="en-US" sz="2000" i="1" dirty="0" smtClean="0"/>
              <a:t>n</a:t>
            </a:r>
            <a:r>
              <a:rPr lang="en-US" sz="2000" dirty="0" smtClean="0"/>
              <a:t> (using a </a:t>
            </a:r>
            <a:r>
              <a:rPr lang="en-US" sz="2000" dirty="0" err="1" smtClean="0"/>
              <a:t>Dirichlet</a:t>
            </a:r>
            <a:r>
              <a:rPr lang="en-US" sz="2000" dirty="0" smtClean="0"/>
              <a:t> prior)</a:t>
            </a:r>
          </a:p>
          <a:p>
            <a:pPr lvl="1"/>
            <a:r>
              <a:rPr lang="en-US" sz="2000" dirty="0" smtClean="0"/>
              <a:t>Compute posterior bucket probabilities</a:t>
            </a:r>
          </a:p>
          <a:p>
            <a:pPr lvl="1"/>
            <a:r>
              <a:rPr lang="en-US" sz="2000" dirty="0" smtClean="0"/>
              <a:t>Compute model of opponent’s strategy at </a:t>
            </a:r>
            <a:r>
              <a:rPr lang="en-US" sz="2000" i="1" dirty="0" smtClean="0"/>
              <a:t>n</a:t>
            </a:r>
          </a:p>
          <a:p>
            <a:r>
              <a:rPr lang="en-US" sz="2800" b="1" dirty="0" smtClean="0"/>
              <a:t>Return</a:t>
            </a:r>
            <a:r>
              <a:rPr lang="en-US" sz="2800" dirty="0" smtClean="0"/>
              <a:t> </a:t>
            </a:r>
            <a:r>
              <a:rPr lang="en-US" sz="2800" dirty="0" smtClean="0"/>
              <a:t>best response to the opponent model</a:t>
            </a:r>
          </a:p>
        </p:txBody>
      </p:sp>
      <p:sp>
        <p:nvSpPr>
          <p:cNvPr id="6" name="Rounded Rectangle 5"/>
          <p:cNvSpPr/>
          <p:nvPr/>
        </p:nvSpPr>
        <p:spPr bwMode="auto">
          <a:xfrm>
            <a:off x="2032732" y="4433854"/>
            <a:ext cx="6506054" cy="1868270"/>
          </a:xfrm>
          <a:prstGeom prst="roundRect">
            <a:avLst/>
          </a:prstGeom>
          <a:solidFill>
            <a:srgbClr val="7030A0"/>
          </a:solidFill>
          <a:ln w="38100" cap="flat" cmpd="sng" algn="ctr">
            <a:solidFill>
              <a:srgbClr val="660066"/>
            </a:solidFill>
            <a:prstDash val="solid"/>
            <a:round/>
            <a:headEnd type="none" w="med" len="med"/>
            <a:tailEnd type="triangl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bg1"/>
              </a:solidFill>
              <a:effectLst/>
              <a:latin typeface="Times New Roman" pitchFamily="18" charset="0"/>
            </a:endParaRPr>
          </a:p>
        </p:txBody>
      </p:sp>
      <p:sp>
        <p:nvSpPr>
          <p:cNvPr id="4" name="Rectangle 3"/>
          <p:cNvSpPr/>
          <p:nvPr/>
        </p:nvSpPr>
        <p:spPr>
          <a:xfrm>
            <a:off x="2118250" y="4582454"/>
            <a:ext cx="6420536" cy="1446550"/>
          </a:xfrm>
          <a:prstGeom prst="rect">
            <a:avLst/>
          </a:prstGeom>
        </p:spPr>
        <p:txBody>
          <a:bodyPr wrap="square">
            <a:spAutoFit/>
          </a:bodyPr>
          <a:lstStyle/>
          <a:p>
            <a:pPr algn="l"/>
            <a:r>
              <a:rPr lang="en-US" sz="2400" dirty="0"/>
              <a:t>Many ways to </a:t>
            </a:r>
            <a:r>
              <a:rPr lang="en-US" sz="2400" dirty="0" smtClean="0"/>
              <a:t>define opponent’s </a:t>
            </a:r>
            <a:r>
              <a:rPr lang="en-US" sz="2400" dirty="0"/>
              <a:t>“best” strategy that is consistent with bucket probabilities</a:t>
            </a:r>
          </a:p>
          <a:p>
            <a:pPr marL="800100" lvl="1" indent="-342900" algn="l">
              <a:buFont typeface="Arial" pitchFamily="34" charset="0"/>
              <a:buChar char="•"/>
            </a:pPr>
            <a:r>
              <a:rPr lang="en-US" dirty="0"/>
              <a:t>L</a:t>
            </a:r>
            <a:r>
              <a:rPr lang="en-US" baseline="-25000" dirty="0"/>
              <a:t>1</a:t>
            </a:r>
            <a:r>
              <a:rPr lang="en-US" dirty="0"/>
              <a:t> or L</a:t>
            </a:r>
            <a:r>
              <a:rPr lang="en-US" baseline="-25000" dirty="0"/>
              <a:t>2</a:t>
            </a:r>
            <a:r>
              <a:rPr lang="en-US" dirty="0"/>
              <a:t> distance to equilibrium strategy</a:t>
            </a:r>
          </a:p>
          <a:p>
            <a:pPr marL="800100" lvl="1" indent="-342900" algn="l">
              <a:buFont typeface="Arial" pitchFamily="34" charset="0"/>
              <a:buChar char="•"/>
            </a:pPr>
            <a:r>
              <a:rPr lang="en-US" dirty="0"/>
              <a:t>Custom weight-shifting algorithm, …</a:t>
            </a:r>
          </a:p>
        </p:txBody>
      </p:sp>
      <p:cxnSp>
        <p:nvCxnSpPr>
          <p:cNvPr id="12" name="Straight Arrow Connector 11"/>
          <p:cNvCxnSpPr/>
          <p:nvPr/>
        </p:nvCxnSpPr>
        <p:spPr bwMode="auto">
          <a:xfrm flipH="1" flipV="1">
            <a:off x="2032732" y="3710227"/>
            <a:ext cx="269714" cy="723627"/>
          </a:xfrm>
          <a:prstGeom prst="straightConnector1">
            <a:avLst/>
          </a:prstGeom>
          <a:solidFill>
            <a:schemeClr val="accent1"/>
          </a:solidFill>
          <a:ln w="38100" cap="flat" cmpd="sng" algn="ctr">
            <a:solidFill>
              <a:srgbClr val="7030A0"/>
            </a:solidFill>
            <a:prstDash val="solid"/>
            <a:round/>
            <a:headEnd type="none" w="med" len="med"/>
            <a:tailEnd type="arrow"/>
          </a:ln>
          <a:effectLst/>
        </p:spPr>
      </p:cxnSp>
    </p:spTree>
    <p:extLst>
      <p:ext uri="{BB962C8B-B14F-4D97-AF65-F5344CB8AC3E}">
        <p14:creationId xmlns:p14="http://schemas.microsoft.com/office/powerpoint/2010/main" val="296539675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Experiments on opponent exploitation</a:t>
            </a:r>
            <a:endParaRPr lang="en-US" sz="4000" dirty="0"/>
          </a:p>
        </p:txBody>
      </p:sp>
      <p:sp>
        <p:nvSpPr>
          <p:cNvPr id="3" name="Content Placeholder 2"/>
          <p:cNvSpPr>
            <a:spLocks noGrp="1"/>
          </p:cNvSpPr>
          <p:nvPr>
            <p:ph idx="1"/>
          </p:nvPr>
        </p:nvSpPr>
        <p:spPr>
          <a:xfrm>
            <a:off x="382705" y="1183142"/>
            <a:ext cx="8330141" cy="2209671"/>
          </a:xfrm>
        </p:spPr>
        <p:txBody>
          <a:bodyPr/>
          <a:lstStyle/>
          <a:p>
            <a:r>
              <a:rPr lang="en-US" sz="2800" dirty="0" smtClean="0"/>
              <a:t>Significantly outperforms </a:t>
            </a:r>
            <a:r>
              <a:rPr lang="en-US" sz="2800" dirty="0"/>
              <a:t>game-theory-based base strategy </a:t>
            </a:r>
            <a:r>
              <a:rPr lang="en-US" sz="2800" dirty="0" smtClean="0"/>
              <a:t>in 2-player limit Texas Hold’em against </a:t>
            </a:r>
          </a:p>
          <a:p>
            <a:pPr lvl="1"/>
            <a:r>
              <a:rPr lang="en-US" sz="2400" dirty="0" smtClean="0"/>
              <a:t>trivial opponents</a:t>
            </a:r>
          </a:p>
          <a:p>
            <a:pPr lvl="1"/>
            <a:r>
              <a:rPr lang="en-US" sz="2400" dirty="0" smtClean="0"/>
              <a:t>weak opponents from AAAI computer poker competitions</a:t>
            </a:r>
          </a:p>
          <a:p>
            <a:endParaRPr lang="en-US" sz="2800" dirty="0" smtClean="0"/>
          </a:p>
          <a:p>
            <a:r>
              <a:rPr lang="en-US" sz="2800" dirty="0" smtClean="0"/>
              <a:t>Don’t have to turn this on against strong opponents</a:t>
            </a:r>
          </a:p>
        </p:txBody>
      </p:sp>
    </p:spTree>
    <p:extLst>
      <p:ext uri="{BB962C8B-B14F-4D97-AF65-F5344CB8AC3E}">
        <p14:creationId xmlns:p14="http://schemas.microsoft.com/office/powerpoint/2010/main" val="425283330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Experiments on opponent exploitation</a:t>
            </a:r>
            <a:endParaRPr lang="en-US" sz="4000" dirty="0"/>
          </a:p>
        </p:txBody>
      </p:sp>
      <p:sp>
        <p:nvSpPr>
          <p:cNvPr id="3" name="Content Placeholder 2"/>
          <p:cNvSpPr>
            <a:spLocks noGrp="1"/>
          </p:cNvSpPr>
          <p:nvPr>
            <p:ph idx="1"/>
          </p:nvPr>
        </p:nvSpPr>
        <p:spPr>
          <a:xfrm>
            <a:off x="401367" y="1052513"/>
            <a:ext cx="8330141" cy="2209671"/>
          </a:xfrm>
        </p:spPr>
        <p:txBody>
          <a:bodyPr/>
          <a:lstStyle/>
          <a:p>
            <a:r>
              <a:rPr lang="en-US" sz="2400" dirty="0" smtClean="0"/>
              <a:t>Significantly outperforms </a:t>
            </a:r>
            <a:r>
              <a:rPr lang="en-US" sz="2400" dirty="0"/>
              <a:t>game-theory-based base strategy </a:t>
            </a:r>
            <a:r>
              <a:rPr lang="en-US" sz="2400" dirty="0" smtClean="0"/>
              <a:t>in 2-player limit Texas Hold’em against </a:t>
            </a:r>
          </a:p>
          <a:p>
            <a:pPr lvl="1"/>
            <a:r>
              <a:rPr lang="en-US" sz="2000" dirty="0" smtClean="0"/>
              <a:t>trivial opponents</a:t>
            </a:r>
          </a:p>
          <a:p>
            <a:pPr lvl="1"/>
            <a:r>
              <a:rPr lang="en-US" sz="2000" dirty="0" smtClean="0"/>
              <a:t>weak opponents from AAAI computer poker competitions</a:t>
            </a:r>
          </a:p>
          <a:p>
            <a:r>
              <a:rPr lang="en-US" sz="2400" dirty="0" smtClean="0"/>
              <a:t>Don’t have to turn this on against strong opponents</a:t>
            </a:r>
          </a:p>
        </p:txBody>
      </p:sp>
      <p:pic>
        <p:nvPicPr>
          <p:cNvPr id="4" name="Picture 2"/>
          <p:cNvPicPr>
            <a:picLocks noChangeAspect="1" noChangeArrowheads="1"/>
          </p:cNvPicPr>
          <p:nvPr/>
        </p:nvPicPr>
        <p:blipFill rotWithShape="1">
          <a:blip r:embed="rId3" cstate="print"/>
          <a:srcRect l="1691" t="5615" r="70571" b="8451"/>
          <a:stretch/>
        </p:blipFill>
        <p:spPr bwMode="auto">
          <a:xfrm>
            <a:off x="1057458" y="3845142"/>
            <a:ext cx="2593570" cy="2055282"/>
          </a:xfrm>
          <a:prstGeom prst="rect">
            <a:avLst/>
          </a:prstGeom>
          <a:noFill/>
          <a:ln w="9525">
            <a:noFill/>
            <a:miter lim="800000"/>
            <a:headEnd/>
            <a:tailEnd/>
          </a:ln>
        </p:spPr>
      </p:pic>
      <p:pic>
        <p:nvPicPr>
          <p:cNvPr id="5" name="Picture 2"/>
          <p:cNvPicPr>
            <a:picLocks noChangeAspect="1" noChangeArrowheads="1"/>
          </p:cNvPicPr>
          <p:nvPr/>
        </p:nvPicPr>
        <p:blipFill rotWithShape="1">
          <a:blip r:embed="rId3" cstate="print"/>
          <a:srcRect l="36883" t="5618" r="35377" b="8450"/>
          <a:stretch/>
        </p:blipFill>
        <p:spPr bwMode="auto">
          <a:xfrm>
            <a:off x="3717433" y="3845142"/>
            <a:ext cx="2580122" cy="2044625"/>
          </a:xfrm>
          <a:prstGeom prst="rect">
            <a:avLst/>
          </a:prstGeom>
          <a:noFill/>
          <a:ln w="9525">
            <a:noFill/>
            <a:miter lim="800000"/>
            <a:headEnd/>
            <a:tailEnd/>
          </a:ln>
        </p:spPr>
      </p:pic>
      <p:pic>
        <p:nvPicPr>
          <p:cNvPr id="6" name="Picture 2"/>
          <p:cNvPicPr>
            <a:picLocks noChangeAspect="1" noChangeArrowheads="1"/>
          </p:cNvPicPr>
          <p:nvPr/>
        </p:nvPicPr>
        <p:blipFill rotWithShape="1">
          <a:blip r:embed="rId3" cstate="print"/>
          <a:srcRect l="71533" t="5147" r="728" b="8921"/>
          <a:stretch/>
        </p:blipFill>
        <p:spPr bwMode="auto">
          <a:xfrm>
            <a:off x="6355268" y="3845142"/>
            <a:ext cx="2580122" cy="2044625"/>
          </a:xfrm>
          <a:prstGeom prst="rect">
            <a:avLst/>
          </a:prstGeom>
          <a:noFill/>
          <a:ln w="9525">
            <a:noFill/>
            <a:miter lim="800000"/>
            <a:headEnd/>
            <a:tailEnd/>
          </a:ln>
        </p:spPr>
      </p:pic>
      <p:sp>
        <p:nvSpPr>
          <p:cNvPr id="13" name="TextBox 12"/>
          <p:cNvSpPr txBox="1"/>
          <p:nvPr/>
        </p:nvSpPr>
        <p:spPr>
          <a:xfrm>
            <a:off x="1001783" y="3440895"/>
            <a:ext cx="2576603" cy="400110"/>
          </a:xfrm>
          <a:prstGeom prst="rect">
            <a:avLst/>
          </a:prstGeom>
          <a:noFill/>
        </p:spPr>
        <p:txBody>
          <a:bodyPr wrap="none" rtlCol="0">
            <a:spAutoFit/>
          </a:bodyPr>
          <a:lstStyle/>
          <a:p>
            <a:r>
              <a:rPr lang="en-US" dirty="0" smtClean="0">
                <a:solidFill>
                  <a:srgbClr val="FFC000"/>
                </a:solidFill>
              </a:rPr>
              <a:t>Opponent: </a:t>
            </a:r>
            <a:r>
              <a:rPr lang="en-US" b="1" i="1" dirty="0" smtClean="0">
                <a:solidFill>
                  <a:srgbClr val="FFC000"/>
                </a:solidFill>
              </a:rPr>
              <a:t>Always fold</a:t>
            </a:r>
            <a:endParaRPr lang="en-US" b="1" i="1" dirty="0">
              <a:solidFill>
                <a:srgbClr val="FFC000"/>
              </a:solidFill>
            </a:endParaRPr>
          </a:p>
        </p:txBody>
      </p:sp>
      <p:sp>
        <p:nvSpPr>
          <p:cNvPr id="14" name="TextBox 13"/>
          <p:cNvSpPr txBox="1"/>
          <p:nvPr/>
        </p:nvSpPr>
        <p:spPr>
          <a:xfrm>
            <a:off x="401367" y="4575704"/>
            <a:ext cx="679352" cy="707886"/>
          </a:xfrm>
          <a:prstGeom prst="rect">
            <a:avLst/>
          </a:prstGeom>
          <a:noFill/>
        </p:spPr>
        <p:txBody>
          <a:bodyPr wrap="none" rtlCol="0">
            <a:spAutoFit/>
          </a:bodyPr>
          <a:lstStyle/>
          <a:p>
            <a:r>
              <a:rPr lang="en-US" dirty="0" smtClean="0">
                <a:solidFill>
                  <a:srgbClr val="FFC000"/>
                </a:solidFill>
              </a:rPr>
              <a:t>Win </a:t>
            </a:r>
          </a:p>
          <a:p>
            <a:r>
              <a:rPr lang="en-US" dirty="0" smtClean="0">
                <a:solidFill>
                  <a:srgbClr val="FFC000"/>
                </a:solidFill>
              </a:rPr>
              <a:t>rate</a:t>
            </a:r>
            <a:endParaRPr lang="en-US" dirty="0">
              <a:solidFill>
                <a:srgbClr val="FFC000"/>
              </a:solidFill>
            </a:endParaRPr>
          </a:p>
        </p:txBody>
      </p:sp>
      <p:sp>
        <p:nvSpPr>
          <p:cNvPr id="15" name="TextBox 14"/>
          <p:cNvSpPr txBox="1"/>
          <p:nvPr/>
        </p:nvSpPr>
        <p:spPr>
          <a:xfrm>
            <a:off x="3712996" y="3442854"/>
            <a:ext cx="2647135" cy="400110"/>
          </a:xfrm>
          <a:prstGeom prst="rect">
            <a:avLst/>
          </a:prstGeom>
          <a:noFill/>
        </p:spPr>
        <p:txBody>
          <a:bodyPr wrap="none" rtlCol="0">
            <a:spAutoFit/>
          </a:bodyPr>
          <a:lstStyle/>
          <a:p>
            <a:r>
              <a:rPr lang="en-US" dirty="0" smtClean="0">
                <a:solidFill>
                  <a:srgbClr val="FFC000"/>
                </a:solidFill>
              </a:rPr>
              <a:t>Opponent: </a:t>
            </a:r>
            <a:r>
              <a:rPr lang="en-US" b="1" i="1" dirty="0" smtClean="0">
                <a:solidFill>
                  <a:srgbClr val="FFC000"/>
                </a:solidFill>
              </a:rPr>
              <a:t>Always raise</a:t>
            </a:r>
            <a:endParaRPr lang="en-US" b="1" i="1" dirty="0">
              <a:solidFill>
                <a:srgbClr val="FFC000"/>
              </a:solidFill>
            </a:endParaRPr>
          </a:p>
        </p:txBody>
      </p:sp>
      <p:sp>
        <p:nvSpPr>
          <p:cNvPr id="16" name="TextBox 15"/>
          <p:cNvSpPr txBox="1"/>
          <p:nvPr/>
        </p:nvSpPr>
        <p:spPr>
          <a:xfrm>
            <a:off x="6605238" y="3438454"/>
            <a:ext cx="1973617" cy="400110"/>
          </a:xfrm>
          <a:prstGeom prst="rect">
            <a:avLst/>
          </a:prstGeom>
          <a:noFill/>
        </p:spPr>
        <p:txBody>
          <a:bodyPr wrap="none" rtlCol="0">
            <a:spAutoFit/>
          </a:bodyPr>
          <a:lstStyle/>
          <a:p>
            <a:r>
              <a:rPr lang="en-US" dirty="0" smtClean="0">
                <a:solidFill>
                  <a:srgbClr val="FFC000"/>
                </a:solidFill>
              </a:rPr>
              <a:t>Opponent: </a:t>
            </a:r>
            <a:r>
              <a:rPr lang="en-US" b="1" i="1" dirty="0" smtClean="0">
                <a:solidFill>
                  <a:srgbClr val="FFC000"/>
                </a:solidFill>
              </a:rPr>
              <a:t>GUS2</a:t>
            </a:r>
            <a:endParaRPr lang="en-US" b="1" i="1" dirty="0">
              <a:solidFill>
                <a:srgbClr val="FFC000"/>
              </a:solidFill>
            </a:endParaRPr>
          </a:p>
        </p:txBody>
      </p:sp>
      <p:sp>
        <p:nvSpPr>
          <p:cNvPr id="17" name="TextBox 16"/>
          <p:cNvSpPr txBox="1"/>
          <p:nvPr/>
        </p:nvSpPr>
        <p:spPr>
          <a:xfrm>
            <a:off x="843911" y="5948068"/>
            <a:ext cx="761747" cy="400110"/>
          </a:xfrm>
          <a:prstGeom prst="rect">
            <a:avLst/>
          </a:prstGeom>
          <a:noFill/>
        </p:spPr>
        <p:txBody>
          <a:bodyPr wrap="none" rtlCol="0">
            <a:spAutoFit/>
          </a:bodyPr>
          <a:lstStyle/>
          <a:p>
            <a:r>
              <a:rPr lang="en-US" dirty="0" smtClean="0"/>
              <a:t>1,000</a:t>
            </a:r>
          </a:p>
        </p:txBody>
      </p:sp>
      <p:sp>
        <p:nvSpPr>
          <p:cNvPr id="18" name="TextBox 17"/>
          <p:cNvSpPr txBox="1"/>
          <p:nvPr/>
        </p:nvSpPr>
        <p:spPr>
          <a:xfrm>
            <a:off x="3239538" y="5973888"/>
            <a:ext cx="761747" cy="400110"/>
          </a:xfrm>
          <a:prstGeom prst="rect">
            <a:avLst/>
          </a:prstGeom>
          <a:noFill/>
        </p:spPr>
        <p:txBody>
          <a:bodyPr wrap="none" rtlCol="0">
            <a:spAutoFit/>
          </a:bodyPr>
          <a:lstStyle/>
          <a:p>
            <a:r>
              <a:rPr lang="en-US" dirty="0" smtClean="0"/>
              <a:t>3,000</a:t>
            </a:r>
          </a:p>
        </p:txBody>
      </p:sp>
      <p:sp>
        <p:nvSpPr>
          <p:cNvPr id="19" name="TextBox 18"/>
          <p:cNvSpPr txBox="1"/>
          <p:nvPr/>
        </p:nvSpPr>
        <p:spPr>
          <a:xfrm>
            <a:off x="1898829" y="6148123"/>
            <a:ext cx="910827" cy="400110"/>
          </a:xfrm>
          <a:prstGeom prst="rect">
            <a:avLst/>
          </a:prstGeom>
          <a:noFill/>
        </p:spPr>
        <p:txBody>
          <a:bodyPr wrap="none" rtlCol="0">
            <a:spAutoFit/>
          </a:bodyPr>
          <a:lstStyle/>
          <a:p>
            <a:r>
              <a:rPr lang="en-US" dirty="0" smtClean="0">
                <a:solidFill>
                  <a:srgbClr val="FFC000"/>
                </a:solidFill>
              </a:rPr>
              <a:t>#hands</a:t>
            </a:r>
            <a:endParaRPr lang="en-US" dirty="0">
              <a:solidFill>
                <a:srgbClr val="FFC000"/>
              </a:solidFill>
            </a:endParaRPr>
          </a:p>
        </p:txBody>
      </p:sp>
      <p:cxnSp>
        <p:nvCxnSpPr>
          <p:cNvPr id="21" name="Straight Arrow Connector 20"/>
          <p:cNvCxnSpPr/>
          <p:nvPr/>
        </p:nvCxnSpPr>
        <p:spPr bwMode="auto">
          <a:xfrm flipV="1">
            <a:off x="1244519" y="5900424"/>
            <a:ext cx="0" cy="126580"/>
          </a:xfrm>
          <a:prstGeom prst="straightConnector1">
            <a:avLst/>
          </a:prstGeom>
          <a:solidFill>
            <a:schemeClr val="accent1"/>
          </a:solidFill>
          <a:ln w="19050" cap="flat" cmpd="sng" algn="ctr">
            <a:solidFill>
              <a:schemeClr val="bg1"/>
            </a:solidFill>
            <a:prstDash val="solid"/>
            <a:round/>
            <a:headEnd type="none" w="med" len="med"/>
            <a:tailEnd type="arrow"/>
          </a:ln>
          <a:effectLst/>
        </p:spPr>
      </p:cxnSp>
      <p:cxnSp>
        <p:nvCxnSpPr>
          <p:cNvPr id="26" name="Straight Arrow Connector 25"/>
          <p:cNvCxnSpPr/>
          <p:nvPr/>
        </p:nvCxnSpPr>
        <p:spPr bwMode="auto">
          <a:xfrm flipV="1">
            <a:off x="3613834" y="5899932"/>
            <a:ext cx="0" cy="126580"/>
          </a:xfrm>
          <a:prstGeom prst="straightConnector1">
            <a:avLst/>
          </a:prstGeom>
          <a:solidFill>
            <a:schemeClr val="accent1"/>
          </a:solidFill>
          <a:ln w="19050" cap="flat" cmpd="sng" algn="ctr">
            <a:solidFill>
              <a:schemeClr val="bg1"/>
            </a:solidFill>
            <a:prstDash val="solid"/>
            <a:round/>
            <a:headEnd type="none" w="med" len="med"/>
            <a:tailEnd type="arrow"/>
          </a:ln>
          <a:effectLst/>
        </p:spPr>
      </p:cxnSp>
    </p:spTree>
    <p:extLst>
      <p:ext uri="{BB962C8B-B14F-4D97-AF65-F5344CB8AC3E}">
        <p14:creationId xmlns:p14="http://schemas.microsoft.com/office/powerpoint/2010/main" val="22023473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3989" y="408278"/>
            <a:ext cx="8731250" cy="749300"/>
          </a:xfrm>
        </p:spPr>
        <p:txBody>
          <a:bodyPr/>
          <a:lstStyle/>
          <a:p>
            <a:r>
              <a:rPr lang="en-US" sz="4000" dirty="0" smtClean="0"/>
              <a:t>Other modern approaches to </a:t>
            </a:r>
            <a:br>
              <a:rPr lang="en-US" sz="4000" dirty="0" smtClean="0"/>
            </a:br>
            <a:r>
              <a:rPr lang="en-US" sz="4000" dirty="0" smtClean="0"/>
              <a:t>opponent exploitation</a:t>
            </a:r>
            <a:endParaRPr lang="en-US" sz="4000" dirty="0"/>
          </a:p>
        </p:txBody>
      </p:sp>
      <p:sp>
        <p:nvSpPr>
          <p:cNvPr id="3" name="Content Placeholder 2"/>
          <p:cNvSpPr>
            <a:spLocks noGrp="1"/>
          </p:cNvSpPr>
          <p:nvPr>
            <p:ph idx="1"/>
          </p:nvPr>
        </p:nvSpPr>
        <p:spPr>
          <a:xfrm>
            <a:off x="414338" y="1685277"/>
            <a:ext cx="8440737" cy="4898230"/>
          </a:xfrm>
        </p:spPr>
        <p:txBody>
          <a:bodyPr/>
          <a:lstStyle/>
          <a:p>
            <a:r>
              <a:rPr lang="el-GR" dirty="0" smtClean="0"/>
              <a:t>ε</a:t>
            </a:r>
            <a:r>
              <a:rPr lang="en-US" dirty="0" smtClean="0"/>
              <a:t>-safe best response </a:t>
            </a:r>
            <a:br>
              <a:rPr lang="en-US" dirty="0" smtClean="0"/>
            </a:br>
            <a:r>
              <a:rPr lang="en-US" sz="1800" dirty="0" smtClean="0">
                <a:solidFill>
                  <a:schemeClr val="accent2"/>
                </a:solidFill>
              </a:rPr>
              <a:t>[Johanson, Zinkevich &amp; Bowling NIPS-07</a:t>
            </a:r>
            <a:r>
              <a:rPr lang="en-US" sz="1800" dirty="0">
                <a:solidFill>
                  <a:schemeClr val="accent2"/>
                </a:solidFill>
              </a:rPr>
              <a:t>, </a:t>
            </a:r>
            <a:r>
              <a:rPr lang="en-US" sz="1800" dirty="0" smtClean="0">
                <a:solidFill>
                  <a:schemeClr val="accent2"/>
                </a:solidFill>
              </a:rPr>
              <a:t>Johanson</a:t>
            </a:r>
            <a:r>
              <a:rPr lang="en-US" sz="1800" dirty="0">
                <a:solidFill>
                  <a:schemeClr val="accent2"/>
                </a:solidFill>
              </a:rPr>
              <a:t> </a:t>
            </a:r>
            <a:r>
              <a:rPr lang="en-US" sz="1800" dirty="0" smtClean="0">
                <a:solidFill>
                  <a:schemeClr val="accent2"/>
                </a:solidFill>
              </a:rPr>
              <a:t>&amp; Bowling AISTATS-09]</a:t>
            </a:r>
          </a:p>
          <a:p>
            <a:endParaRPr lang="en-US" dirty="0" smtClean="0"/>
          </a:p>
          <a:p>
            <a:r>
              <a:rPr lang="en-US" dirty="0" err="1" smtClean="0"/>
              <a:t>Precompute</a:t>
            </a:r>
            <a:r>
              <a:rPr lang="en-US" dirty="0" smtClean="0"/>
              <a:t> a small number of strong strategies. Use no-regret learning to choose among them</a:t>
            </a:r>
            <a:br>
              <a:rPr lang="en-US" dirty="0" smtClean="0"/>
            </a:br>
            <a:r>
              <a:rPr lang="en-US" sz="1800" dirty="0" smtClean="0">
                <a:solidFill>
                  <a:schemeClr val="accent2"/>
                </a:solidFill>
              </a:rPr>
              <a:t>[</a:t>
            </a:r>
            <a:r>
              <a:rPr lang="en-US" sz="1800" dirty="0">
                <a:solidFill>
                  <a:schemeClr val="accent2"/>
                </a:solidFill>
              </a:rPr>
              <a:t>Bard, </a:t>
            </a:r>
            <a:r>
              <a:rPr lang="en-US" sz="1800" dirty="0" smtClean="0">
                <a:solidFill>
                  <a:schemeClr val="accent2"/>
                </a:solidFill>
              </a:rPr>
              <a:t>Johanson</a:t>
            </a:r>
            <a:r>
              <a:rPr lang="en-US" sz="1800" dirty="0">
                <a:solidFill>
                  <a:schemeClr val="accent2"/>
                </a:solidFill>
              </a:rPr>
              <a:t>, </a:t>
            </a:r>
            <a:r>
              <a:rPr lang="en-US" sz="1800" dirty="0" smtClean="0">
                <a:solidFill>
                  <a:schemeClr val="accent2"/>
                </a:solidFill>
              </a:rPr>
              <a:t>Burch &amp; Bowling AAMAS-13]</a:t>
            </a:r>
          </a:p>
          <a:p>
            <a:endParaRPr lang="en-US" dirty="0"/>
          </a:p>
        </p:txBody>
      </p:sp>
    </p:spTree>
    <p:extLst>
      <p:ext uri="{BB962C8B-B14F-4D97-AF65-F5344CB8AC3E}">
        <p14:creationId xmlns:p14="http://schemas.microsoft.com/office/powerpoint/2010/main" val="142540307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775" y="202160"/>
            <a:ext cx="8731250" cy="749300"/>
          </a:xfrm>
        </p:spPr>
        <p:txBody>
          <a:bodyPr/>
          <a:lstStyle/>
          <a:p>
            <a:r>
              <a:rPr lang="en-US" i="1" dirty="0" smtClean="0"/>
              <a:t>Safe</a:t>
            </a:r>
            <a:r>
              <a:rPr lang="en-US" dirty="0" smtClean="0"/>
              <a:t> opponent </a:t>
            </a:r>
            <a:r>
              <a:rPr lang="en-US" dirty="0" smtClean="0"/>
              <a:t>exploitation ?</a:t>
            </a:r>
            <a:endParaRPr lang="en-US" sz="2800" dirty="0"/>
          </a:p>
        </p:txBody>
      </p:sp>
      <p:sp>
        <p:nvSpPr>
          <p:cNvPr id="3" name="Content Placeholder 2"/>
          <p:cNvSpPr>
            <a:spLocks noGrp="1"/>
          </p:cNvSpPr>
          <p:nvPr>
            <p:ph idx="1"/>
          </p:nvPr>
        </p:nvSpPr>
        <p:spPr>
          <a:xfrm>
            <a:off x="414338" y="1661459"/>
            <a:ext cx="8440737" cy="4786966"/>
          </a:xfrm>
        </p:spPr>
        <p:txBody>
          <a:bodyPr/>
          <a:lstStyle/>
          <a:p>
            <a:r>
              <a:rPr lang="en-US" dirty="0" smtClean="0"/>
              <a:t>Definition. </a:t>
            </a:r>
            <a:r>
              <a:rPr lang="en-US" i="1" dirty="0" smtClean="0">
                <a:solidFill>
                  <a:srgbClr val="FFFF00"/>
                </a:solidFill>
              </a:rPr>
              <a:t>Safe</a:t>
            </a:r>
            <a:r>
              <a:rPr lang="en-US" dirty="0" smtClean="0">
                <a:solidFill>
                  <a:srgbClr val="FFFF00"/>
                </a:solidFill>
              </a:rPr>
              <a:t> </a:t>
            </a:r>
            <a:r>
              <a:rPr lang="en-US" dirty="0" smtClean="0"/>
              <a:t>strategy achieves at least the value of the (repeated) game in expectation</a:t>
            </a:r>
          </a:p>
          <a:p>
            <a:endParaRPr lang="en-US" dirty="0" smtClean="0"/>
          </a:p>
          <a:p>
            <a:r>
              <a:rPr lang="en-US" dirty="0" smtClean="0"/>
              <a:t>Is safe exploitation possible (beyond selecting among equilibrium strategies)?</a:t>
            </a:r>
          </a:p>
          <a:p>
            <a:endParaRPr lang="en-US" dirty="0"/>
          </a:p>
        </p:txBody>
      </p:sp>
      <p:sp>
        <p:nvSpPr>
          <p:cNvPr id="4" name="Rectangle 3"/>
          <p:cNvSpPr/>
          <p:nvPr/>
        </p:nvSpPr>
        <p:spPr>
          <a:xfrm>
            <a:off x="232256" y="6418848"/>
            <a:ext cx="4386778" cy="369332"/>
          </a:xfrm>
          <a:prstGeom prst="rect">
            <a:avLst/>
          </a:prstGeom>
        </p:spPr>
        <p:txBody>
          <a:bodyPr wrap="none">
            <a:spAutoFit/>
          </a:bodyPr>
          <a:lstStyle/>
          <a:p>
            <a:pPr algn="l"/>
            <a:r>
              <a:rPr lang="en-US" sz="1800" dirty="0">
                <a:solidFill>
                  <a:schemeClr val="accent2"/>
                </a:solidFill>
              </a:rPr>
              <a:t>[Ganzfried &amp; Sandholm </a:t>
            </a:r>
            <a:r>
              <a:rPr lang="en-US" sz="1800" dirty="0" smtClean="0">
                <a:solidFill>
                  <a:schemeClr val="accent2"/>
                </a:solidFill>
              </a:rPr>
              <a:t>EC-12, TEAC 2015]</a:t>
            </a:r>
            <a:endParaRPr lang="en-US" sz="1800" dirty="0"/>
          </a:p>
        </p:txBody>
      </p:sp>
    </p:spTree>
    <p:extLst>
      <p:ext uri="{BB962C8B-B14F-4D97-AF65-F5344CB8AC3E}">
        <p14:creationId xmlns:p14="http://schemas.microsoft.com/office/powerpoint/2010/main" val="386506039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mipnash.aaai05">
  <a:themeElements>
    <a:clrScheme name="">
      <a:dk1>
        <a:srgbClr val="FFFFCC"/>
      </a:dk1>
      <a:lt1>
        <a:srgbClr val="FFFFFF"/>
      </a:lt1>
      <a:dk2>
        <a:srgbClr val="FFFF66"/>
      </a:dk2>
      <a:lt2>
        <a:srgbClr val="808080"/>
      </a:lt2>
      <a:accent1>
        <a:srgbClr val="00CC99"/>
      </a:accent1>
      <a:accent2>
        <a:srgbClr val="99CCFF"/>
      </a:accent2>
      <a:accent3>
        <a:srgbClr val="FFFFFF"/>
      </a:accent3>
      <a:accent4>
        <a:srgbClr val="DADAAE"/>
      </a:accent4>
      <a:accent5>
        <a:srgbClr val="AAE2CA"/>
      </a:accent5>
      <a:accent6>
        <a:srgbClr val="8AB9E7"/>
      </a:accent6>
      <a:hlink>
        <a:srgbClr val="FF9999"/>
      </a:hlink>
      <a:folHlink>
        <a:srgbClr val="B2B2B2"/>
      </a:folHlink>
    </a:clrScheme>
    <a:fontScheme name="mipnash.aaai05">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rgbClr val="00FF00"/>
          </a:solidFill>
          <a:prstDash val="solid"/>
          <a:round/>
          <a:headEnd type="none" w="med" len="med"/>
          <a:tailEnd type="triangl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bg1"/>
            </a:solidFill>
            <a:effectLst/>
            <a:latin typeface="Times New Roman" pitchFamily="18" charset="0"/>
          </a:defRPr>
        </a:defPPr>
      </a:lstStyle>
    </a:spDef>
    <a:lnDef>
      <a:spPr bwMode="auto">
        <a:solidFill>
          <a:schemeClr val="accent1"/>
        </a:solidFill>
        <a:ln w="38100" cap="flat" cmpd="sng" algn="ctr">
          <a:solidFill>
            <a:srgbClr val="FF0000"/>
          </a:solidFill>
          <a:prstDash val="solid"/>
          <a:round/>
          <a:headEnd type="none" w="med" len="med"/>
          <a:tailEnd type="triangle"/>
        </a:ln>
        <a:effectLst/>
      </a:spPr>
      <a:bodyPr/>
      <a:lstStyle/>
    </a:lnDef>
  </a:objectDefaults>
  <a:extraClrSchemeLst>
    <a:extraClrScheme>
      <a:clrScheme name="mipnash.aaai05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pnash.aaai0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pnash.aaai05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pnash.aaai05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pnash.aaai05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pnash.aaai05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pnash.aaai05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 Documents on D\ppt\mipnash.aaai05.ppt</Template>
  <TotalTime>14752</TotalTime>
  <Words>1012</Words>
  <Application>Microsoft Office PowerPoint</Application>
  <PresentationFormat>On-screen Show (4:3)</PresentationFormat>
  <Paragraphs>162</Paragraphs>
  <Slides>14</Slides>
  <Notes>10</Notes>
  <HiddenSlides>1</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mipnash.aaai05</vt:lpstr>
      <vt:lpstr>Opponent exploitation</vt:lpstr>
      <vt:lpstr>Traditionally two approaches to tackling games</vt:lpstr>
      <vt:lpstr>Let’s hybridize the two approaches</vt:lpstr>
      <vt:lpstr>Let’s hybridize the two approaches</vt:lpstr>
      <vt:lpstr>Deviation-Based Best Response (DBBR) algorithm (generalizes to multi-player games)</vt:lpstr>
      <vt:lpstr>Experiments on opponent exploitation</vt:lpstr>
      <vt:lpstr>Experiments on opponent exploitation</vt:lpstr>
      <vt:lpstr>Other modern approaches to  opponent exploitation</vt:lpstr>
      <vt:lpstr>Safe opponent exploitation ?</vt:lpstr>
      <vt:lpstr>When can opponent be exploited safely?</vt:lpstr>
      <vt:lpstr>Exploitation algorithms</vt:lpstr>
      <vt:lpstr>Another opponent exploitation topic:  Learning to win in finite-time zero-sum games</vt:lpstr>
      <vt:lpstr>Example</vt:lpstr>
      <vt:lpstr>Current &amp; future research on opponent exploitation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Tuomas Sandholm</dc:creator>
  <cp:lastModifiedBy>sandholm</cp:lastModifiedBy>
  <cp:revision>3305</cp:revision>
  <dcterms:created xsi:type="dcterms:W3CDTF">1601-01-01T00:00:00Z</dcterms:created>
  <dcterms:modified xsi:type="dcterms:W3CDTF">2016-04-18T02:08:35Z</dcterms:modified>
</cp:coreProperties>
</file>